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9" r:id="rId5"/>
    <p:sldId id="268" r:id="rId6"/>
    <p:sldId id="267" r:id="rId7"/>
    <p:sldId id="266" r:id="rId8"/>
    <p:sldId id="265" r:id="rId9"/>
    <p:sldId id="270" r:id="rId10"/>
    <p:sldId id="271" r:id="rId11"/>
    <p:sldId id="260" r:id="rId12"/>
    <p:sldId id="258" r:id="rId13"/>
    <p:sldId id="261" r:id="rId14"/>
    <p:sldId id="264" r:id="rId15"/>
    <p:sldId id="262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73155AC-432E-4B73-9326-5E95D2A36872}" type="datetimeFigureOut">
              <a:rPr lang="pl-PL" smtClean="0"/>
              <a:t>2018-01-25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4BA2808-4257-4BA6-B34F-20413618268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REHABILITACJA OSÓB </a:t>
            </a:r>
            <a:br>
              <a:rPr lang="pl-PL" b="1" dirty="0" smtClean="0"/>
            </a:br>
            <a:r>
              <a:rPr lang="pl-PL" b="1" dirty="0" smtClean="0"/>
              <a:t>PO UDARZE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57224" y="4643446"/>
            <a:ext cx="8062912" cy="1752600"/>
          </a:xfrm>
        </p:spPr>
        <p:txBody>
          <a:bodyPr/>
          <a:lstStyle/>
          <a:p>
            <a:r>
              <a:rPr lang="pl-PL" dirty="0" smtClean="0"/>
              <a:t>Mgr Joanna </a:t>
            </a:r>
            <a:r>
              <a:rPr lang="pl-PL" dirty="0" err="1" smtClean="0"/>
              <a:t>Smolis</a:t>
            </a:r>
            <a:r>
              <a:rPr lang="pl-PL" dirty="0" smtClean="0"/>
              <a:t> </a:t>
            </a:r>
          </a:p>
          <a:p>
            <a:r>
              <a:rPr lang="pl-PL" dirty="0" smtClean="0"/>
              <a:t>Fizjoterapeuta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Ćwiczenia przywracające precyzję ruchów ręki: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zaciskanie </a:t>
            </a:r>
            <a:r>
              <a:rPr lang="pl-PL" dirty="0" smtClean="0"/>
              <a:t>w pięść</a:t>
            </a:r>
          </a:p>
          <a:p>
            <a:r>
              <a:rPr lang="pl-PL" dirty="0" smtClean="0"/>
              <a:t>zginanie/prostowanie łokcia</a:t>
            </a:r>
          </a:p>
          <a:p>
            <a:r>
              <a:rPr lang="pl-PL" dirty="0" smtClean="0"/>
              <a:t>zginanie nadgarstka grzbietowe i dłoniowe</a:t>
            </a:r>
          </a:p>
          <a:p>
            <a:r>
              <a:rPr lang="pl-PL" dirty="0" smtClean="0"/>
              <a:t>krążenia nadgarstkiem</a:t>
            </a:r>
          </a:p>
          <a:p>
            <a:r>
              <a:rPr lang="pl-PL" dirty="0" smtClean="0"/>
              <a:t>toczenie przedmiotu po podłożu przyciskając go w dół</a:t>
            </a:r>
          </a:p>
          <a:p>
            <a:r>
              <a:rPr lang="pl-PL" dirty="0" smtClean="0"/>
              <a:t>podnoszenie ręki ponad powierzchnię stołu poprzez zginanie nadgarstka w tył , nie odrywając podstawy dłoni</a:t>
            </a:r>
          </a:p>
          <a:p>
            <a:r>
              <a:rPr lang="pl-PL" dirty="0" smtClean="0"/>
              <a:t>utrzymywanie </a:t>
            </a:r>
            <a:r>
              <a:rPr lang="pl-PL" dirty="0" smtClean="0"/>
              <a:t>ciężaru </a:t>
            </a:r>
            <a:r>
              <a:rPr lang="pl-PL" dirty="0" smtClean="0"/>
              <a:t>ciała na opuszkach palców</a:t>
            </a:r>
          </a:p>
          <a:p>
            <a:r>
              <a:rPr lang="pl-PL" dirty="0" smtClean="0"/>
              <a:t>rozkładanie i łączenie palców</a:t>
            </a:r>
          </a:p>
          <a:p>
            <a:r>
              <a:rPr lang="pl-PL" dirty="0" smtClean="0"/>
              <a:t>przyciskanie do siebie opuszków palców</a:t>
            </a:r>
          </a:p>
          <a:p>
            <a:r>
              <a:rPr lang="pl-PL" dirty="0" smtClean="0"/>
              <a:t>przeciwstawianie kciuka</a:t>
            </a:r>
          </a:p>
          <a:p>
            <a:r>
              <a:rPr lang="pl-PL" dirty="0" smtClean="0"/>
              <a:t>ustawianie ręki w przestrzeni i utrzymywanie danej pozycji</a:t>
            </a:r>
          </a:p>
          <a:p>
            <a:r>
              <a:rPr lang="pl-PL" dirty="0" smtClean="0"/>
              <a:t>chwytanie </a:t>
            </a:r>
            <a:r>
              <a:rPr lang="pl-PL" dirty="0" smtClean="0"/>
              <a:t>opuszkami palców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Wyróżnia się następujące zasady przy układaniu pacjentów po udarze mózgu: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zmieniając pozycję nie wolno ciągnąć pacjenta tylko za dłoń, powinno podtrzymywać się cały czas ramię pacjenta i przekładać je w odcinku bliższym ramienia i dalszym, kierując je z ruchem całego tułowia,</a:t>
            </a:r>
          </a:p>
          <a:p>
            <a:r>
              <a:rPr lang="pl-PL" dirty="0" smtClean="0"/>
              <a:t>nie należy obracać pacjenta przez porażony bark, gdyż w taki sposób można spowodować </a:t>
            </a:r>
            <a:r>
              <a:rPr lang="pl-PL" dirty="0" err="1" smtClean="0"/>
              <a:t>podwichnięcie</a:t>
            </a:r>
            <a:r>
              <a:rPr lang="pl-PL" dirty="0" smtClean="0"/>
              <a:t> stawu barkowego,</a:t>
            </a:r>
          </a:p>
          <a:p>
            <a:r>
              <a:rPr lang="pl-PL" dirty="0" smtClean="0"/>
              <a:t>kluczowe jest prawidłowe ułożenie bioder i barków, które powinny być wysunięte do przodu, kończyna dolna ułożona w kierunku rotacji wewnętrznej, ramię w kierunku rotacji zewnętrznej.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500198"/>
          </a:xfrm>
        </p:spPr>
        <p:txBody>
          <a:bodyPr/>
          <a:lstStyle/>
          <a:p>
            <a:pPr algn="ctr"/>
            <a:r>
              <a:rPr lang="pl-PL" b="1" dirty="0" smtClean="0"/>
              <a:t>Pozycje </a:t>
            </a:r>
            <a:r>
              <a:rPr lang="pl-PL" b="1" dirty="0" err="1" smtClean="0"/>
              <a:t>ułożeniowe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186766" cy="2928958"/>
          </a:xfrm>
        </p:spPr>
        <p:txBody>
          <a:bodyPr>
            <a:normAutofit fontScale="55000" lnSpcReduction="20000"/>
          </a:bodyPr>
          <a:lstStyle/>
          <a:p>
            <a:r>
              <a:rPr lang="pl-PL" b="1" dirty="0" smtClean="0"/>
              <a:t>Charakterystyka leżenia na plecach pacjenta po udarze mózgu:</a:t>
            </a:r>
            <a:endParaRPr lang="pl-PL" dirty="0" smtClean="0"/>
          </a:p>
          <a:p>
            <a:r>
              <a:rPr lang="pl-PL" b="1" dirty="0" smtClean="0"/>
              <a:t>głowa</a:t>
            </a:r>
            <a:r>
              <a:rPr lang="pl-PL" dirty="0" smtClean="0"/>
              <a:t> skierowana jest w kierunku strony porażonej oraz podniesiona lekko do góry przy pomocy poduszki,</a:t>
            </a:r>
          </a:p>
          <a:p>
            <a:r>
              <a:rPr lang="pl-PL" dirty="0" smtClean="0"/>
              <a:t>porażona strona ciała powinna być uniesiona za pomocą poduszki lub wałka,</a:t>
            </a:r>
          </a:p>
          <a:p>
            <a:r>
              <a:rPr lang="pl-PL" b="1" dirty="0" smtClean="0"/>
              <a:t>bark i miednica</a:t>
            </a:r>
            <a:r>
              <a:rPr lang="pl-PL" dirty="0" smtClean="0"/>
              <a:t> są podparte w małym zakresie, tak aby osiągnąć pozycje neutralną,</a:t>
            </a:r>
          </a:p>
          <a:p>
            <a:r>
              <a:rPr lang="pl-PL" b="1" dirty="0" smtClean="0"/>
              <a:t>dłoń</a:t>
            </a:r>
            <a:r>
              <a:rPr lang="pl-PL" dirty="0" smtClean="0"/>
              <a:t> jest skierowana ku dołowi,</a:t>
            </a:r>
          </a:p>
          <a:p>
            <a:r>
              <a:rPr lang="pl-PL" b="1" dirty="0" smtClean="0"/>
              <a:t>kolano</a:t>
            </a:r>
            <a:r>
              <a:rPr lang="pl-PL" dirty="0" smtClean="0"/>
              <a:t> powinno znajdować się w lekkim zgięciu,</a:t>
            </a:r>
          </a:p>
          <a:p>
            <a:r>
              <a:rPr lang="pl-PL" b="1" dirty="0" smtClean="0"/>
              <a:t>pod stopą </a:t>
            </a:r>
            <a:r>
              <a:rPr lang="pl-PL" dirty="0" smtClean="0"/>
              <a:t>należy układać miękki wałek w celu uniknięcia zgięcia podeszwowego stopy</a:t>
            </a:r>
          </a:p>
          <a:p>
            <a:endParaRPr lang="pl-PL" dirty="0"/>
          </a:p>
        </p:txBody>
      </p:sp>
      <p:pic>
        <p:nvPicPr>
          <p:cNvPr id="4" name="Obraz 3" descr="image_00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143380"/>
            <a:ext cx="5371151" cy="21621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pPr algn="ctr"/>
            <a:r>
              <a:rPr lang="pl-PL" b="1" dirty="0" smtClean="0"/>
              <a:t>Pozycje </a:t>
            </a:r>
            <a:r>
              <a:rPr lang="pl-PL" b="1" dirty="0" err="1" smtClean="0"/>
              <a:t>ułożeniowe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3214710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Charakterystyka leżenia na </a:t>
            </a:r>
            <a:r>
              <a:rPr lang="pl-PL" b="1" dirty="0" smtClean="0"/>
              <a:t>boku porażonym, </a:t>
            </a:r>
            <a:r>
              <a:rPr lang="pl-PL" b="1" dirty="0" smtClean="0"/>
              <a:t>pacjenta po udarze mózgu:</a:t>
            </a:r>
            <a:endParaRPr lang="pl-PL" dirty="0" smtClean="0"/>
          </a:p>
          <a:p>
            <a:r>
              <a:rPr lang="pl-PL" dirty="0" smtClean="0"/>
              <a:t>na </a:t>
            </a:r>
            <a:r>
              <a:rPr lang="pl-PL" dirty="0" smtClean="0"/>
              <a:t>stronie porażonej układa się chorego tak, aby jego ramię było odwrócone na zewnątrz z jednoczesnym wyprostem łokcia i dłoni zwróconej ku górze,</a:t>
            </a:r>
          </a:p>
          <a:p>
            <a:r>
              <a:rPr lang="pl-PL" dirty="0" smtClean="0"/>
              <a:t>zdrowa kończyna dolna spoczywa zgięta na klinie, natomiast porażona jest </a:t>
            </a:r>
            <a:r>
              <a:rPr lang="pl-PL" dirty="0" smtClean="0"/>
              <a:t>wyprostowana;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pic>
        <p:nvPicPr>
          <p:cNvPr id="4" name="Obraz 3" descr="image_00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286256"/>
            <a:ext cx="5066325" cy="23288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/>
          <a:lstStyle/>
          <a:p>
            <a:pPr algn="ctr"/>
            <a:r>
              <a:rPr lang="pl-PL" b="1" dirty="0" smtClean="0"/>
              <a:t>Pozycje </a:t>
            </a:r>
            <a:r>
              <a:rPr lang="pl-PL" b="1" dirty="0" err="1" smtClean="0"/>
              <a:t>ułożeniowe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857520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Charakterystyka leżenia na boku </a:t>
            </a:r>
            <a:r>
              <a:rPr lang="pl-PL" b="1" dirty="0" smtClean="0"/>
              <a:t>zdrowym, </a:t>
            </a:r>
            <a:r>
              <a:rPr lang="pl-PL" b="1" dirty="0" smtClean="0"/>
              <a:t>pacjenta po udarze mózgu: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 smtClean="0"/>
              <a:t>leżeniu na stronie nie zajętej, zarówno kończyna górna jak i dolna strony porażonej spoczywa na poduszce, gdzie ramię powinno być wysunięte w przód z wyprostowanym łokciem,</a:t>
            </a:r>
          </a:p>
          <a:p>
            <a:r>
              <a:rPr lang="pl-PL" dirty="0" smtClean="0"/>
              <a:t>głowa jest skierowana w stronę porażoną,</a:t>
            </a:r>
          </a:p>
          <a:p>
            <a:r>
              <a:rPr lang="pl-PL" dirty="0" smtClean="0"/>
              <a:t>zajęta kończyna dolna powinna być lekko zgięta w stawie biodrowym i kolanowym</a:t>
            </a:r>
            <a:endParaRPr lang="pl-PL" dirty="0"/>
          </a:p>
        </p:txBody>
      </p:sp>
      <p:pic>
        <p:nvPicPr>
          <p:cNvPr id="4" name="Obraz 3" descr="10e2c3f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4286256"/>
            <a:ext cx="6344809" cy="21272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pPr algn="ctr"/>
            <a:r>
              <a:rPr lang="pl-PL" b="1" dirty="0" smtClean="0"/>
              <a:t>Pozycje </a:t>
            </a:r>
            <a:r>
              <a:rPr lang="pl-PL" b="1" dirty="0" err="1" smtClean="0"/>
              <a:t>ułożeniowe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3786214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 smtClean="0"/>
              <a:t>Charakterystyka leżenia na brzuchu pacjenta po udarze mózgu:</a:t>
            </a:r>
            <a:endParaRPr lang="pl-PL" dirty="0" smtClean="0"/>
          </a:p>
          <a:p>
            <a:r>
              <a:rPr lang="pl-PL" dirty="0" smtClean="0"/>
              <a:t>W tej pozycji wzmacnia się proces prostowania kończyny górnej i zginania kończyny dolnej. – głowa pacjenta powinna być skierowana w kierunku zdrowego łokcia,</a:t>
            </a:r>
          </a:p>
          <a:p>
            <a:r>
              <a:rPr lang="pl-PL" dirty="0" smtClean="0"/>
              <a:t>ramię porażonego barku, jest uniesione ku górze z jednoczesnym wyprostowanym łokciem, nadgarstkiem i palcami,</a:t>
            </a:r>
          </a:p>
          <a:p>
            <a:r>
              <a:rPr lang="pl-PL" dirty="0" smtClean="0"/>
              <a:t>staw biodrowy strony zajętej powinien być wyprostowany,</a:t>
            </a:r>
          </a:p>
          <a:p>
            <a:r>
              <a:rPr lang="pl-PL" dirty="0" smtClean="0"/>
              <a:t>podłożenie poduszki pod staw skokowy wymusza zgięcie stawu kolanowego w pozycji neutralnej, a także zapobiega zgięciu podeszwowemu stopy.</a:t>
            </a:r>
          </a:p>
          <a:p>
            <a:endParaRPr lang="pl-PL" dirty="0"/>
          </a:p>
        </p:txBody>
      </p:sp>
      <p:pic>
        <p:nvPicPr>
          <p:cNvPr id="4" name="Obraz 3" descr="image_0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4714884"/>
            <a:ext cx="4906456" cy="17859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Co powoduje nasilenie spastyczności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Mała powierzchnia podparcia ciała,</a:t>
            </a:r>
          </a:p>
          <a:p>
            <a:r>
              <a:rPr lang="pl-PL" dirty="0" smtClean="0"/>
              <a:t>Nieustabilizowana powierzchnia ciała,</a:t>
            </a:r>
          </a:p>
          <a:p>
            <a:r>
              <a:rPr lang="pl-PL" dirty="0" smtClean="0"/>
              <a:t>Szybkie wykonywanie ruchów,</a:t>
            </a:r>
          </a:p>
          <a:p>
            <a:r>
              <a:rPr lang="pl-PL" dirty="0" smtClean="0"/>
              <a:t>Poczucie strachu i niepokoju,</a:t>
            </a:r>
          </a:p>
          <a:p>
            <a:r>
              <a:rPr lang="pl-PL" dirty="0" smtClean="0"/>
              <a:t>Ból stawowy, ból głowy, miesiączka,</a:t>
            </a:r>
          </a:p>
          <a:p>
            <a:r>
              <a:rPr lang="pl-PL" dirty="0" smtClean="0"/>
              <a:t>Negatywny wpływ otoczenia ( hałas, drażniące oświetlenie, obecność stresujących osób trzecich),</a:t>
            </a:r>
          </a:p>
          <a:p>
            <a:r>
              <a:rPr lang="pl-PL" dirty="0" smtClean="0"/>
              <a:t>Brak snu,</a:t>
            </a:r>
          </a:p>
          <a:p>
            <a:r>
              <a:rPr lang="pl-PL" dirty="0" smtClean="0"/>
              <a:t>Niska temperatura otoczenia,</a:t>
            </a:r>
          </a:p>
          <a:p>
            <a:r>
              <a:rPr lang="pl-PL" dirty="0" smtClean="0"/>
              <a:t>Wysokie ciśnienie krwi,</a:t>
            </a:r>
          </a:p>
          <a:p>
            <a:r>
              <a:rPr lang="pl-PL" dirty="0" smtClean="0"/>
              <a:t>Głód,</a:t>
            </a:r>
          </a:p>
          <a:p>
            <a:r>
              <a:rPr lang="pl-PL" dirty="0" smtClean="0"/>
              <a:t>Zaparcia lub zbyt duże wypełnienie </a:t>
            </a:r>
            <a:r>
              <a:rPr lang="pl-PL" smtClean="0"/>
              <a:t>pęcherza moczowego.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57620" y="571480"/>
            <a:ext cx="5043494" cy="6858000"/>
          </a:xfrm>
        </p:spPr>
        <p:txBody>
          <a:bodyPr>
            <a:normAutofit fontScale="77500" lnSpcReduction="20000"/>
          </a:bodyPr>
          <a:lstStyle/>
          <a:p>
            <a:r>
              <a:rPr lang="pl-PL" b="1" u="sng" dirty="0" smtClean="0"/>
              <a:t>Bark</a:t>
            </a:r>
            <a:r>
              <a:rPr lang="pl-PL" dirty="0" smtClean="0"/>
              <a:t> – skierowany do tyłu i w dół (retrakcja, </a:t>
            </a:r>
            <a:r>
              <a:rPr lang="pl-PL" dirty="0" smtClean="0"/>
              <a:t>depresja)</a:t>
            </a:r>
          </a:p>
          <a:p>
            <a:r>
              <a:rPr lang="pl-PL" b="1" u="sng" dirty="0" smtClean="0"/>
              <a:t>Ramię</a:t>
            </a:r>
            <a:r>
              <a:rPr lang="pl-PL" dirty="0" smtClean="0"/>
              <a:t> </a:t>
            </a:r>
            <a:r>
              <a:rPr lang="pl-PL" dirty="0" smtClean="0"/>
              <a:t>– skierowane do wewnątrz i w </a:t>
            </a:r>
            <a:r>
              <a:rPr lang="pl-PL" dirty="0" smtClean="0"/>
              <a:t>przywiedzeniu</a:t>
            </a:r>
          </a:p>
          <a:p>
            <a:r>
              <a:rPr lang="pl-PL" b="1" u="sng" dirty="0" smtClean="0"/>
              <a:t>Łokieć</a:t>
            </a:r>
            <a:r>
              <a:rPr lang="pl-PL" dirty="0" smtClean="0"/>
              <a:t> </a:t>
            </a:r>
            <a:r>
              <a:rPr lang="pl-PL" dirty="0" smtClean="0"/>
              <a:t>– </a:t>
            </a:r>
            <a:r>
              <a:rPr lang="pl-PL" dirty="0" smtClean="0"/>
              <a:t>zgięty</a:t>
            </a:r>
          </a:p>
          <a:p>
            <a:r>
              <a:rPr lang="pl-PL" b="1" u="sng" dirty="0" smtClean="0"/>
              <a:t>Przedramię</a:t>
            </a:r>
            <a:r>
              <a:rPr lang="pl-PL" dirty="0" smtClean="0"/>
              <a:t> </a:t>
            </a:r>
            <a:r>
              <a:rPr lang="pl-PL" dirty="0" smtClean="0"/>
              <a:t>– skierowane do wewnątrz </a:t>
            </a:r>
            <a:endParaRPr lang="pl-PL" dirty="0" smtClean="0"/>
          </a:p>
          <a:p>
            <a:r>
              <a:rPr lang="pl-PL" b="1" u="sng" dirty="0" smtClean="0"/>
              <a:t>Ręka</a:t>
            </a:r>
            <a:r>
              <a:rPr lang="pl-PL" dirty="0" smtClean="0"/>
              <a:t> </a:t>
            </a:r>
            <a:r>
              <a:rPr lang="pl-PL" dirty="0" smtClean="0"/>
              <a:t>– zaciśnięta w pięść , </a:t>
            </a:r>
            <a:r>
              <a:rPr lang="pl-PL" dirty="0" smtClean="0"/>
              <a:t>opadająca</a:t>
            </a:r>
          </a:p>
          <a:p>
            <a:r>
              <a:rPr lang="pl-PL" b="1" u="sng" dirty="0" smtClean="0"/>
              <a:t>Miednica</a:t>
            </a:r>
            <a:r>
              <a:rPr lang="pl-PL" dirty="0" smtClean="0"/>
              <a:t> </a:t>
            </a:r>
            <a:r>
              <a:rPr lang="pl-PL" dirty="0" smtClean="0"/>
              <a:t>– skierowana do </a:t>
            </a:r>
            <a:r>
              <a:rPr lang="pl-PL" dirty="0" smtClean="0"/>
              <a:t>tyłu</a:t>
            </a:r>
          </a:p>
          <a:p>
            <a:r>
              <a:rPr lang="pl-PL" b="1" u="sng" dirty="0" smtClean="0"/>
              <a:t>Biodro</a:t>
            </a:r>
            <a:r>
              <a:rPr lang="pl-PL" dirty="0" smtClean="0"/>
              <a:t> </a:t>
            </a:r>
            <a:r>
              <a:rPr lang="pl-PL" dirty="0" smtClean="0"/>
              <a:t>– </a:t>
            </a:r>
            <a:r>
              <a:rPr lang="pl-PL" dirty="0" smtClean="0"/>
              <a:t>wyprostowane</a:t>
            </a:r>
          </a:p>
          <a:p>
            <a:r>
              <a:rPr lang="pl-PL" b="1" u="sng" dirty="0" smtClean="0"/>
              <a:t>Udo</a:t>
            </a:r>
            <a:r>
              <a:rPr lang="pl-PL" dirty="0" smtClean="0"/>
              <a:t> </a:t>
            </a:r>
            <a:r>
              <a:rPr lang="pl-PL" dirty="0" smtClean="0"/>
              <a:t>– skierowane do </a:t>
            </a:r>
            <a:r>
              <a:rPr lang="pl-PL" dirty="0" smtClean="0"/>
              <a:t>wewnątrz</a:t>
            </a:r>
          </a:p>
          <a:p>
            <a:r>
              <a:rPr lang="pl-PL" b="1" u="sng" dirty="0" smtClean="0"/>
              <a:t>Kolano </a:t>
            </a:r>
            <a:r>
              <a:rPr lang="pl-PL" b="1" u="sng" dirty="0" smtClean="0"/>
              <a:t>i staw skokowy </a:t>
            </a:r>
            <a:r>
              <a:rPr lang="pl-PL" dirty="0" smtClean="0"/>
              <a:t>– </a:t>
            </a:r>
            <a:r>
              <a:rPr lang="pl-PL" dirty="0" smtClean="0"/>
              <a:t>wyprostowane</a:t>
            </a:r>
          </a:p>
          <a:p>
            <a:r>
              <a:rPr lang="pl-PL" b="1" u="sng" dirty="0" smtClean="0"/>
              <a:t>Stopa</a:t>
            </a:r>
            <a:r>
              <a:rPr lang="pl-PL" dirty="0" smtClean="0"/>
              <a:t> </a:t>
            </a:r>
            <a:r>
              <a:rPr lang="pl-PL" dirty="0" smtClean="0"/>
              <a:t>– zgięta ku dołowi, opadająca , odwrócona do </a:t>
            </a:r>
            <a:r>
              <a:rPr lang="pl-PL" dirty="0" smtClean="0"/>
              <a:t>wewnątrz</a:t>
            </a:r>
          </a:p>
          <a:p>
            <a:r>
              <a:rPr lang="pl-PL" dirty="0" smtClean="0"/>
              <a:t>Boczne </a:t>
            </a:r>
            <a:r>
              <a:rPr lang="pl-PL" dirty="0" smtClean="0"/>
              <a:t>zgięcie tułowia</a:t>
            </a:r>
            <a:endParaRPr lang="pl-PL" dirty="0"/>
          </a:p>
        </p:txBody>
      </p:sp>
      <p:pic>
        <p:nvPicPr>
          <p:cNvPr id="4" name="Obraz 3" descr="image_0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2428892" cy="63083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CELE REHABILITACJI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Zapobieganie przykurczom, zesztywnieniom, odleżynom, powikłaniom </a:t>
            </a:r>
            <a:r>
              <a:rPr lang="pl-PL" dirty="0" smtClean="0"/>
              <a:t>układowym</a:t>
            </a:r>
            <a:r>
              <a:rPr lang="pl-PL" dirty="0" smtClean="0"/>
              <a:t>, nieprawidłowym </a:t>
            </a:r>
            <a:r>
              <a:rPr lang="pl-PL" dirty="0" smtClean="0"/>
              <a:t>wzorcom </a:t>
            </a:r>
            <a:r>
              <a:rPr lang="pl-PL" dirty="0" smtClean="0"/>
              <a:t>ruchowym,</a:t>
            </a:r>
            <a:endParaRPr lang="pl-PL" dirty="0" smtClean="0"/>
          </a:p>
          <a:p>
            <a:r>
              <a:rPr lang="pl-PL" dirty="0" smtClean="0"/>
              <a:t>kształtowanie pamięci ruchowej</a:t>
            </a:r>
          </a:p>
          <a:p>
            <a:r>
              <a:rPr lang="pl-PL" dirty="0" smtClean="0"/>
              <a:t>odzyskiwanie </a:t>
            </a:r>
            <a:r>
              <a:rPr lang="pl-PL" dirty="0" smtClean="0"/>
              <a:t>sprawności </a:t>
            </a:r>
            <a:r>
              <a:rPr lang="pl-PL" dirty="0" smtClean="0"/>
              <a:t>funkcjonalnej</a:t>
            </a:r>
          </a:p>
          <a:p>
            <a:r>
              <a:rPr lang="pl-PL" dirty="0" smtClean="0"/>
              <a:t>nauka chorego , aby nie starał się niepotrzebnie i w sposób szkodliwy dla zdrowia kompensować niepełnosprawność przy pomocy zdrowej </a:t>
            </a:r>
            <a:r>
              <a:rPr lang="pl-PL" dirty="0" smtClean="0"/>
              <a:t>części </a:t>
            </a:r>
            <a:r>
              <a:rPr lang="pl-PL" dirty="0" smtClean="0"/>
              <a:t>ciała</a:t>
            </a:r>
          </a:p>
          <a:p>
            <a:r>
              <a:rPr lang="pl-PL" dirty="0" smtClean="0"/>
              <a:t>usamodzielnienie </a:t>
            </a:r>
            <a:r>
              <a:rPr lang="pl-PL" dirty="0" smtClean="0"/>
              <a:t>pacjenta;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/>
          <a:lstStyle/>
          <a:p>
            <a:r>
              <a:rPr lang="pl-PL" b="1" dirty="0" smtClean="0"/>
              <a:t>Ćwiczenia w pozycji leżącej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nauka obracania na boki (rotacja tułowia)</a:t>
            </a:r>
          </a:p>
          <a:p>
            <a:r>
              <a:rPr lang="pl-PL" dirty="0" smtClean="0"/>
              <a:t>nauka siadu płaskiego</a:t>
            </a:r>
          </a:p>
          <a:p>
            <a:r>
              <a:rPr lang="pl-PL" dirty="0" smtClean="0"/>
              <a:t>nauka siadania ze spuszczonymi nogami na dwie strony</a:t>
            </a:r>
          </a:p>
          <a:p>
            <a:r>
              <a:rPr lang="pl-PL" dirty="0" smtClean="0"/>
              <a:t>rozciąganie</a:t>
            </a:r>
            <a:r>
              <a:rPr lang="pl-PL" dirty="0" smtClean="0"/>
              <a:t>, wydłużanie </a:t>
            </a:r>
            <a:r>
              <a:rPr lang="pl-PL" dirty="0" smtClean="0"/>
              <a:t>tułowia po stronie porażonej</a:t>
            </a:r>
          </a:p>
          <a:p>
            <a:r>
              <a:rPr lang="pl-PL" dirty="0" smtClean="0"/>
              <a:t>unoszenie </a:t>
            </a:r>
            <a:r>
              <a:rPr lang="pl-PL" dirty="0" smtClean="0"/>
              <a:t>miednicy</a:t>
            </a:r>
            <a:endParaRPr lang="pl-PL" dirty="0" smtClean="0"/>
          </a:p>
          <a:p>
            <a:r>
              <a:rPr lang="pl-PL" dirty="0" smtClean="0"/>
              <a:t>rozsuwanie i łączenie kolan ( z opuszczoną i uniesioną miednicą)</a:t>
            </a:r>
          </a:p>
          <a:p>
            <a:r>
              <a:rPr lang="pl-PL" dirty="0" smtClean="0"/>
              <a:t>napinanie </a:t>
            </a:r>
            <a:r>
              <a:rPr lang="pl-PL" dirty="0" err="1" smtClean="0"/>
              <a:t>m.czworogłowego</a:t>
            </a:r>
            <a:r>
              <a:rPr lang="pl-PL" dirty="0" smtClean="0"/>
              <a:t> uda (przy wyprostowanej nodze i stopie zgiętej grzbietowo)</a:t>
            </a:r>
          </a:p>
          <a:p>
            <a:r>
              <a:rPr lang="pl-PL" dirty="0" smtClean="0"/>
              <a:t>nauka sięgania kończyny (ponad </a:t>
            </a:r>
            <a:r>
              <a:rPr lang="pl-PL" dirty="0" smtClean="0"/>
              <a:t>głowę, wzdłuż </a:t>
            </a:r>
            <a:r>
              <a:rPr lang="pl-PL" dirty="0" smtClean="0"/>
              <a:t>ciała</a:t>
            </a:r>
            <a:r>
              <a:rPr lang="pl-PL" dirty="0" smtClean="0"/>
              <a:t>, w </a:t>
            </a:r>
            <a:r>
              <a:rPr lang="pl-PL" dirty="0" smtClean="0"/>
              <a:t>stronę zdrowej kończyny</a:t>
            </a:r>
            <a:r>
              <a:rPr lang="pl-PL" dirty="0" smtClean="0"/>
              <a:t>) </a:t>
            </a:r>
            <a:endParaRPr lang="pl-PL" dirty="0" smtClean="0"/>
          </a:p>
          <a:p>
            <a:r>
              <a:rPr lang="pl-PL" dirty="0" smtClean="0"/>
              <a:t>unoszenie</a:t>
            </a:r>
            <a:r>
              <a:rPr lang="pl-PL" dirty="0" smtClean="0"/>
              <a:t>, utrzymywanie;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algn="ctr"/>
            <a:r>
              <a:rPr lang="pl-PL" b="1" dirty="0" smtClean="0"/>
              <a:t>Ćwiczenia bierne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Odzyskiwanie kontroli ruchu powinno przebiegać w kierunku od części bliższych do dalszych.</a:t>
            </a:r>
          </a:p>
          <a:p>
            <a:r>
              <a:rPr lang="pl-PL" dirty="0" smtClean="0"/>
              <a:t>Dlatego należy ustalić najpierw kontrolę ruchów górnej części tułowia i barku oraz </a:t>
            </a:r>
            <a:r>
              <a:rPr lang="pl-PL" dirty="0" smtClean="0"/>
              <a:t>dolnych partii </a:t>
            </a:r>
            <a:r>
              <a:rPr lang="pl-PL" dirty="0" smtClean="0"/>
              <a:t>tułowia i biodra.</a:t>
            </a:r>
          </a:p>
          <a:p>
            <a:r>
              <a:rPr lang="pl-PL" dirty="0" smtClean="0"/>
              <a:t>Istotny : kontakt wzrokowy i słowny. </a:t>
            </a:r>
            <a:endParaRPr lang="pl-PL" dirty="0" smtClean="0"/>
          </a:p>
          <a:p>
            <a:r>
              <a:rPr lang="pl-PL" dirty="0" smtClean="0"/>
              <a:t>Zastosowanie </a:t>
            </a:r>
            <a:r>
              <a:rPr lang="pl-PL" dirty="0" smtClean="0"/>
              <a:t>mobilizacji łopatki</a:t>
            </a:r>
          </a:p>
          <a:p>
            <a:endParaRPr lang="pl-PL" b="1" dirty="0" smtClean="0"/>
          </a:p>
          <a:p>
            <a:r>
              <a:rPr lang="pl-PL" b="1" dirty="0" smtClean="0"/>
              <a:t>Cel </a:t>
            </a:r>
            <a:r>
              <a:rPr lang="pl-PL" b="1" dirty="0" smtClean="0"/>
              <a:t>ćwiczeń :</a:t>
            </a:r>
            <a:endParaRPr lang="pl-PL" dirty="0" smtClean="0"/>
          </a:p>
          <a:p>
            <a:r>
              <a:rPr lang="pl-PL" dirty="0" smtClean="0"/>
              <a:t>przeciwobrzękowy</a:t>
            </a:r>
            <a:r>
              <a:rPr lang="pl-PL" dirty="0" smtClean="0"/>
              <a:t>, przeciwodleżynowy</a:t>
            </a:r>
            <a:endParaRPr lang="pl-PL" dirty="0" smtClean="0"/>
          </a:p>
          <a:p>
            <a:r>
              <a:rPr lang="pl-PL" dirty="0" smtClean="0"/>
              <a:t>utrzymanie pamięci ruchowej</a:t>
            </a:r>
          </a:p>
          <a:p>
            <a:r>
              <a:rPr lang="pl-PL" dirty="0" smtClean="0"/>
              <a:t>utrzymanie właściwego zakresu ruchu w stawach</a:t>
            </a:r>
          </a:p>
          <a:p>
            <a:r>
              <a:rPr lang="pl-PL" dirty="0" smtClean="0"/>
              <a:t>utrzymanie elastyczności tkanek miękkich</a:t>
            </a:r>
          </a:p>
          <a:p>
            <a:r>
              <a:rPr lang="pl-PL" dirty="0" smtClean="0"/>
              <a:t>Zaniedbanie odpowiedniego ułożenia oraz brak ćwiczeń biernych w początkowym okresie zwiększa </a:t>
            </a:r>
            <a:r>
              <a:rPr lang="pl-PL" dirty="0" err="1" smtClean="0"/>
              <a:t>spastykę</a:t>
            </a:r>
            <a:r>
              <a:rPr lang="pl-PL" dirty="0" smtClean="0"/>
              <a:t>.</a:t>
            </a:r>
          </a:p>
          <a:p>
            <a:r>
              <a:rPr lang="pl-PL" dirty="0" smtClean="0"/>
              <a:t>ćwiczenia </a:t>
            </a:r>
            <a:r>
              <a:rPr lang="pl-PL" dirty="0" smtClean="0"/>
              <a:t>równoważne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Ćwiczenia w pozycji siedzącej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przemieszczanie ciężaru ciała na chorą stronę (opieranie się na ręce lub przedramieniu)</a:t>
            </a:r>
          </a:p>
          <a:p>
            <a:r>
              <a:rPr lang="pl-PL" dirty="0" smtClean="0"/>
              <a:t>wydłużanie chorej strony przez uniesienie barku</a:t>
            </a:r>
          </a:p>
          <a:p>
            <a:r>
              <a:rPr lang="pl-PL" dirty="0" smtClean="0"/>
              <a:t>mobilizacja barku</a:t>
            </a:r>
          </a:p>
          <a:p>
            <a:r>
              <a:rPr lang="pl-PL" dirty="0" smtClean="0"/>
              <a:t>przenoszenie </a:t>
            </a:r>
            <a:r>
              <a:rPr lang="pl-PL" dirty="0" smtClean="0"/>
              <a:t>ciężaru ciała z jednego </a:t>
            </a:r>
            <a:r>
              <a:rPr lang="pl-PL" dirty="0" smtClean="0"/>
              <a:t>przedramienia </a:t>
            </a:r>
            <a:r>
              <a:rPr lang="pl-PL" dirty="0" smtClean="0"/>
              <a:t>na drugie(przedramiona na stoliku)</a:t>
            </a:r>
          </a:p>
          <a:p>
            <a:r>
              <a:rPr lang="pl-PL" dirty="0" smtClean="0"/>
              <a:t>ćwiczenia </a:t>
            </a:r>
            <a:r>
              <a:rPr lang="pl-PL" dirty="0" smtClean="0"/>
              <a:t>ręki</a:t>
            </a:r>
            <a:endParaRPr lang="pl-PL" dirty="0" smtClean="0"/>
          </a:p>
          <a:p>
            <a:r>
              <a:rPr lang="pl-PL" dirty="0" smtClean="0"/>
              <a:t>pochylanie tułowia ku przodowi</a:t>
            </a:r>
          </a:p>
          <a:p>
            <a:r>
              <a:rPr lang="pl-PL" dirty="0" smtClean="0"/>
              <a:t>trening ruchów miednicy do przodu do tyłu</a:t>
            </a:r>
          </a:p>
          <a:p>
            <a:r>
              <a:rPr lang="pl-PL" dirty="0" smtClean="0"/>
              <a:t>nauka wstawania</a:t>
            </a:r>
            <a:r>
              <a:rPr lang="pl-PL" dirty="0" smtClean="0"/>
              <a:t>, siadania</a:t>
            </a:r>
            <a:r>
              <a:rPr lang="pl-PL" dirty="0" smtClean="0"/>
              <a:t>, przesiadania się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Ćwiczenia w pozycji stojącej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nauka utrzymania prawidłowej postawy</a:t>
            </a:r>
          </a:p>
          <a:p>
            <a:r>
              <a:rPr lang="pl-PL" dirty="0" smtClean="0"/>
              <a:t>przenoszenie ciężaru ciała z jednej nogi na drugą</a:t>
            </a:r>
          </a:p>
          <a:p>
            <a:r>
              <a:rPr lang="pl-PL" dirty="0" smtClean="0"/>
              <a:t>wychylanie tułowia na boki</a:t>
            </a:r>
          </a:p>
          <a:p>
            <a:r>
              <a:rPr lang="pl-PL" dirty="0" smtClean="0"/>
              <a:t>zapoczątkowanie chodu </a:t>
            </a:r>
            <a:r>
              <a:rPr lang="pl-PL" dirty="0" smtClean="0"/>
              <a:t>(pięta, stopa, </a:t>
            </a:r>
            <a:r>
              <a:rPr lang="pl-PL" dirty="0" err="1" smtClean="0"/>
              <a:t>przodostopie</a:t>
            </a:r>
            <a:r>
              <a:rPr lang="pl-PL" dirty="0" smtClean="0"/>
              <a:t>);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algn="ctr"/>
            <a:r>
              <a:rPr lang="pl-PL" b="1" dirty="0" smtClean="0"/>
              <a:t>Reedukacja chodu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Celem treningu jest nauka efektywnego, bezpiecznego chodu dostosowanego do potrzeb danej osoby.</a:t>
            </a:r>
          </a:p>
          <a:p>
            <a:r>
              <a:rPr lang="pl-PL" dirty="0" smtClean="0"/>
              <a:t> Chory w fazie wykroku nie potrafi ugiąć kolana, dlatego ważne jest aby reedukacja chodu miała określony wcześniej cel. </a:t>
            </a:r>
          </a:p>
          <a:p>
            <a:r>
              <a:rPr lang="pl-PL" dirty="0" smtClean="0"/>
              <a:t>Do pacjenta podchodzimy zawsze od strony porażonej.</a:t>
            </a:r>
          </a:p>
          <a:p>
            <a:r>
              <a:rPr lang="pl-PL" dirty="0" smtClean="0"/>
              <a:t>Podczas nauki można zastosować różne pomoce 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poręcze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laski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kule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balkonik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lustra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chodziki </a:t>
            </a:r>
          </a:p>
          <a:p>
            <a:pPr>
              <a:buFont typeface="Wingdings" pitchFamily="2" charset="2"/>
              <a:buChar char="q"/>
            </a:pPr>
            <a:r>
              <a:rPr lang="pl-PL" dirty="0" smtClean="0"/>
              <a:t>Jeśli </a:t>
            </a:r>
            <a:r>
              <a:rPr lang="pl-PL" dirty="0" smtClean="0"/>
              <a:t>jest to możliwe należy unikać stosowania lasek lub podpórek na trzech nogach, </a:t>
            </a:r>
            <a:r>
              <a:rPr lang="pl-PL" dirty="0" smtClean="0"/>
              <a:t>przyrządy </a:t>
            </a:r>
            <a:r>
              <a:rPr lang="pl-PL" dirty="0" smtClean="0"/>
              <a:t>te wywołują </a:t>
            </a:r>
            <a:r>
              <a:rPr lang="pl-PL" dirty="0" smtClean="0"/>
              <a:t>nadmierne napięcie </a:t>
            </a:r>
            <a:r>
              <a:rPr lang="pl-PL" dirty="0" smtClean="0"/>
              <a:t>po stronie </a:t>
            </a:r>
            <a:r>
              <a:rPr lang="pl-PL" dirty="0" smtClean="0"/>
              <a:t>porażonej , nasilając </a:t>
            </a:r>
            <a:r>
              <a:rPr lang="pl-PL" dirty="0" smtClean="0"/>
              <a:t>wzór spastyczności. Można je stosować w początkowym okresie, ale w trakcie procesu usprawniania starać się powoli je odstawiać.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Nauka wchodzenia i schodzenia ze stopni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Pamiętać aby pacjent aktywował naprzemiennie obie nogi.</a:t>
            </a:r>
          </a:p>
          <a:p>
            <a:r>
              <a:rPr lang="pl-PL" dirty="0" smtClean="0"/>
              <a:t>Pacjent trzyma się </a:t>
            </a:r>
            <a:r>
              <a:rPr lang="pl-PL" dirty="0" smtClean="0"/>
              <a:t>poręczy , podnosząc </a:t>
            </a:r>
            <a:r>
              <a:rPr lang="pl-PL" dirty="0" smtClean="0"/>
              <a:t>zdrową nogę w przód na stopień. Prostowanie nogi i dostawienie na stopień porażonej kończyny.</a:t>
            </a:r>
          </a:p>
          <a:p>
            <a:r>
              <a:rPr lang="pl-PL" dirty="0" smtClean="0"/>
              <a:t>Lekkie ugięcie kolan i zestawienie porażonej nogi z powrotem na podłogę.</a:t>
            </a:r>
          </a:p>
          <a:p>
            <a:r>
              <a:rPr lang="pl-PL" dirty="0" smtClean="0"/>
              <a:t>Podczas schodzenia terapeuta powinien stać z przodu (przed) pacjenta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    UWAGA</a:t>
            </a:r>
            <a:r>
              <a:rPr lang="pl-PL" b="1" dirty="0" smtClean="0"/>
              <a:t>:</a:t>
            </a:r>
            <a:endParaRPr lang="pl-PL" dirty="0" smtClean="0"/>
          </a:p>
          <a:p>
            <a:r>
              <a:rPr lang="pl-PL" dirty="0" smtClean="0"/>
              <a:t>Wchodzenie i schodzenie ze stopni powinno się ćwiczyć w ten sposób, bu jako pierwsza stawiana była na stopniu </a:t>
            </a:r>
            <a:r>
              <a:rPr lang="pl-PL" b="1" dirty="0" smtClean="0"/>
              <a:t>kończyna ZDROWA.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</TotalTime>
  <Words>1046</Words>
  <Application>Microsoft Office PowerPoint</Application>
  <PresentationFormat>Pokaz na ekranie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Energetyczny</vt:lpstr>
      <vt:lpstr>REHABILITACJA OSÓB  PO UDARZE</vt:lpstr>
      <vt:lpstr>Slajd 2</vt:lpstr>
      <vt:lpstr>CELE REHABILITACJI</vt:lpstr>
      <vt:lpstr>Ćwiczenia w pozycji leżącej</vt:lpstr>
      <vt:lpstr>Ćwiczenia bierne</vt:lpstr>
      <vt:lpstr>Ćwiczenia w pozycji siedzącej</vt:lpstr>
      <vt:lpstr>Ćwiczenia w pozycji stojącej</vt:lpstr>
      <vt:lpstr>Reedukacja chodu</vt:lpstr>
      <vt:lpstr>Nauka wchodzenia i schodzenia ze stopni</vt:lpstr>
      <vt:lpstr>Ćwiczenia przywracające precyzję ruchów ręki: </vt:lpstr>
      <vt:lpstr>Wyróżnia się następujące zasady przy układaniu pacjentów po udarze mózgu:</vt:lpstr>
      <vt:lpstr>Pozycje ułożeniowe</vt:lpstr>
      <vt:lpstr>Pozycje ułożeniowe</vt:lpstr>
      <vt:lpstr>Pozycje ułożeniowe</vt:lpstr>
      <vt:lpstr>Pozycje ułożeniowe</vt:lpstr>
      <vt:lpstr>Co powoduje nasilenie spastyczności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REHABILITACJA OSÓB  PO UDARZE</dc:title>
  <dc:creator>Dziewczyny</dc:creator>
  <cp:lastModifiedBy>Dziewczyny</cp:lastModifiedBy>
  <cp:revision>7</cp:revision>
  <dcterms:created xsi:type="dcterms:W3CDTF">2018-01-25T22:11:22Z</dcterms:created>
  <dcterms:modified xsi:type="dcterms:W3CDTF">2018-01-25T23:18:50Z</dcterms:modified>
</cp:coreProperties>
</file>