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5"/>
  </p:notesMasterIdLst>
  <p:sldIdLst>
    <p:sldId id="256" r:id="rId2"/>
    <p:sldId id="257" r:id="rId3"/>
    <p:sldId id="258" r:id="rId4"/>
    <p:sldId id="311" r:id="rId5"/>
    <p:sldId id="259" r:id="rId6"/>
    <p:sldId id="260" r:id="rId7"/>
    <p:sldId id="261" r:id="rId8"/>
    <p:sldId id="262" r:id="rId9"/>
    <p:sldId id="265" r:id="rId10"/>
    <p:sldId id="266" r:id="rId11"/>
    <p:sldId id="263" r:id="rId12"/>
    <p:sldId id="264" r:id="rId13"/>
    <p:sldId id="267" r:id="rId14"/>
    <p:sldId id="294" r:id="rId15"/>
    <p:sldId id="293" r:id="rId16"/>
    <p:sldId id="292" r:id="rId17"/>
    <p:sldId id="291" r:id="rId18"/>
    <p:sldId id="290" r:id="rId19"/>
    <p:sldId id="289" r:id="rId20"/>
    <p:sldId id="288" r:id="rId21"/>
    <p:sldId id="287" r:id="rId22"/>
    <p:sldId id="303" r:id="rId23"/>
    <p:sldId id="302" r:id="rId24"/>
    <p:sldId id="301" r:id="rId25"/>
    <p:sldId id="300" r:id="rId26"/>
    <p:sldId id="299" r:id="rId27"/>
    <p:sldId id="298" r:id="rId28"/>
    <p:sldId id="297" r:id="rId29"/>
    <p:sldId id="296" r:id="rId30"/>
    <p:sldId id="295" r:id="rId31"/>
    <p:sldId id="306" r:id="rId32"/>
    <p:sldId id="305" r:id="rId33"/>
    <p:sldId id="304" r:id="rId34"/>
    <p:sldId id="309" r:id="rId35"/>
    <p:sldId id="308" r:id="rId36"/>
    <p:sldId id="307" r:id="rId37"/>
    <p:sldId id="268" r:id="rId38"/>
    <p:sldId id="269" r:id="rId39"/>
    <p:sldId id="270" r:id="rId40"/>
    <p:sldId id="271" r:id="rId41"/>
    <p:sldId id="272" r:id="rId42"/>
    <p:sldId id="273" r:id="rId43"/>
    <p:sldId id="274" r:id="rId44"/>
    <p:sldId id="275" r:id="rId45"/>
    <p:sldId id="276" r:id="rId46"/>
    <p:sldId id="277" r:id="rId47"/>
    <p:sldId id="278" r:id="rId48"/>
    <p:sldId id="283" r:id="rId49"/>
    <p:sldId id="279" r:id="rId50"/>
    <p:sldId id="282" r:id="rId51"/>
    <p:sldId id="284" r:id="rId52"/>
    <p:sldId id="285" r:id="rId53"/>
    <p:sldId id="286" r:id="rId54"/>
    <p:sldId id="281" r:id="rId55"/>
    <p:sldId id="310" r:id="rId56"/>
    <p:sldId id="280" r:id="rId57"/>
    <p:sldId id="312" r:id="rId58"/>
    <p:sldId id="313" r:id="rId59"/>
    <p:sldId id="314" r:id="rId60"/>
    <p:sldId id="315" r:id="rId61"/>
    <p:sldId id="316" r:id="rId62"/>
    <p:sldId id="317" r:id="rId63"/>
    <p:sldId id="319" r:id="rId64"/>
    <p:sldId id="322" r:id="rId65"/>
    <p:sldId id="321" r:id="rId66"/>
    <p:sldId id="320" r:id="rId67"/>
    <p:sldId id="318" r:id="rId68"/>
    <p:sldId id="323" r:id="rId69"/>
    <p:sldId id="324" r:id="rId70"/>
    <p:sldId id="325" r:id="rId71"/>
    <p:sldId id="326" r:id="rId72"/>
    <p:sldId id="327" r:id="rId73"/>
    <p:sldId id="356" r:id="rId74"/>
    <p:sldId id="35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7" r:id="rId89"/>
    <p:sldId id="348" r:id="rId90"/>
    <p:sldId id="349" r:id="rId91"/>
    <p:sldId id="350" r:id="rId92"/>
    <p:sldId id="352" r:id="rId93"/>
    <p:sldId id="351" r:id="rId94"/>
    <p:sldId id="353" r:id="rId95"/>
    <p:sldId id="354" r:id="rId96"/>
    <p:sldId id="341" r:id="rId97"/>
    <p:sldId id="342" r:id="rId98"/>
    <p:sldId id="343" r:id="rId99"/>
    <p:sldId id="358" r:id="rId100"/>
    <p:sldId id="346" r:id="rId101"/>
    <p:sldId id="359" r:id="rId102"/>
    <p:sldId id="360" r:id="rId103"/>
    <p:sldId id="361" r:id="rId104"/>
    <p:sldId id="362" r:id="rId105"/>
    <p:sldId id="363" r:id="rId106"/>
    <p:sldId id="365" r:id="rId107"/>
    <p:sldId id="366" r:id="rId108"/>
    <p:sldId id="364" r:id="rId109"/>
    <p:sldId id="368" r:id="rId110"/>
    <p:sldId id="344" r:id="rId111"/>
    <p:sldId id="345" r:id="rId112"/>
    <p:sldId id="355" r:id="rId113"/>
    <p:sldId id="367" r:id="rId1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8" d="100"/>
          <a:sy n="68" d="100"/>
        </p:scale>
        <p:origin x="-5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4E2F56-373C-48B9-BE6E-8198676F6818}" type="datetimeFigureOut">
              <a:rPr lang="pl-PL" smtClean="0"/>
              <a:pPr/>
              <a:t>2018-01-22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5B10A-FB61-47F5-9FF7-610231DF0196}"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7B5B10A-FB61-47F5-9FF7-610231DF0196}" type="slidenum">
              <a:rPr lang="pl-PL" smtClean="0"/>
              <a:pPr/>
              <a:t>32</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Prostokąt z rogami zaokrąglonymi po przekątnej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ytuł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pl-PL" smtClean="0"/>
              <a:t>Kliknij, aby edytować styl</a:t>
            </a:r>
            <a:endParaRPr kumimoji="0" lang="en-US"/>
          </a:p>
        </p:txBody>
      </p:sp>
      <p:sp>
        <p:nvSpPr>
          <p:cNvPr id="9" name="Podtytuł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0" name="Symbol zastępczy daty 9"/>
          <p:cNvSpPr>
            <a:spLocks noGrp="1"/>
          </p:cNvSpPr>
          <p:nvPr>
            <p:ph type="dt" sz="half" idx="10"/>
          </p:nvPr>
        </p:nvSpPr>
        <p:spPr>
          <a:xfrm>
            <a:off x="5562600" y="6509004"/>
            <a:ext cx="3002280" cy="274320"/>
          </a:xfrm>
        </p:spPr>
        <p:txBody>
          <a:bodyPr vert="horz" rtlCol="0"/>
          <a:lstStyle>
            <a:extLst/>
          </a:lstStyle>
          <a:p>
            <a:fld id="{A27616AE-1991-4ABA-B890-3A5D56BF8084}" type="datetimeFigureOut">
              <a:rPr lang="pl-PL" smtClean="0"/>
              <a:pPr/>
              <a:t>2018-01-22</a:t>
            </a:fld>
            <a:endParaRPr lang="pl-PL"/>
          </a:p>
        </p:txBody>
      </p:sp>
      <p:sp>
        <p:nvSpPr>
          <p:cNvPr id="11" name="Symbol zastępczy numeru slajdu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1FAECDD-8A39-4753-A510-CB4B120F0A02}" type="slidenum">
              <a:rPr lang="pl-PL" smtClean="0"/>
              <a:pPr/>
              <a:t>‹#›</a:t>
            </a:fld>
            <a:endParaRPr lang="pl-PL"/>
          </a:p>
        </p:txBody>
      </p:sp>
      <p:sp>
        <p:nvSpPr>
          <p:cNvPr id="12" name="Symbol zastępczy stopki 11"/>
          <p:cNvSpPr>
            <a:spLocks noGrp="1"/>
          </p:cNvSpPr>
          <p:nvPr>
            <p:ph type="ftr" sz="quarter" idx="12"/>
          </p:nvPr>
        </p:nvSpPr>
        <p:spPr>
          <a:xfrm>
            <a:off x="1600200" y="6509004"/>
            <a:ext cx="3907464" cy="274320"/>
          </a:xfrm>
        </p:spPr>
        <p:txBody>
          <a:bodyPr vert="horz" rtlCol="0"/>
          <a:lstStyle>
            <a:extLst/>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A27616AE-1991-4ABA-B890-3A5D56BF8084}" type="datetimeFigureOut">
              <a:rPr lang="pl-PL" smtClean="0"/>
              <a:pPr/>
              <a:t>2018-01-22</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1FAECDD-8A39-4753-A510-CB4B120F0A02}"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lvl1pPr algn="l">
              <a:defRPr/>
            </a:lvl1pPr>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A27616AE-1991-4ABA-B890-3A5D56BF8084}" type="datetimeFigureOut">
              <a:rPr lang="pl-PL" smtClean="0"/>
              <a:pPr/>
              <a:t>2018-01-22</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1FAECDD-8A39-4753-A510-CB4B120F0A02}"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7" name="Prostokąt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A27616AE-1991-4ABA-B890-3A5D56BF8084}" type="datetimeFigureOut">
              <a:rPr lang="pl-PL" smtClean="0"/>
              <a:pPr/>
              <a:t>2018-01-22</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1FAECDD-8A39-4753-A510-CB4B120F0A02}"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7" name="Prostokąt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a:xfrm>
            <a:off x="5562600" y="6513670"/>
            <a:ext cx="3002280" cy="274320"/>
          </a:xfrm>
        </p:spPr>
        <p:txBody>
          <a:bodyPr vert="horz" rtlCol="0"/>
          <a:lstStyle>
            <a:extLst/>
          </a:lstStyle>
          <a:p>
            <a:fld id="{A27616AE-1991-4ABA-B890-3A5D56BF8084}" type="datetimeFigureOut">
              <a:rPr lang="pl-PL" smtClean="0"/>
              <a:pPr/>
              <a:t>2018-01-22</a:t>
            </a:fld>
            <a:endParaRPr lang="pl-PL"/>
          </a:p>
        </p:txBody>
      </p:sp>
      <p:sp>
        <p:nvSpPr>
          <p:cNvPr id="9" name="Symbol zastępczy numeru slajdu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1FAECDD-8A39-4753-A510-CB4B120F0A02}" type="slidenum">
              <a:rPr lang="pl-PL" smtClean="0"/>
              <a:pPr/>
              <a:t>‹#›</a:t>
            </a:fld>
            <a:endParaRPr lang="pl-PL"/>
          </a:p>
        </p:txBody>
      </p:sp>
      <p:sp>
        <p:nvSpPr>
          <p:cNvPr id="10" name="Symbol zastępczy stopki 9"/>
          <p:cNvSpPr>
            <a:spLocks noGrp="1"/>
          </p:cNvSpPr>
          <p:nvPr>
            <p:ph type="ftr" sz="quarter" idx="12"/>
          </p:nvPr>
        </p:nvSpPr>
        <p:spPr>
          <a:xfrm>
            <a:off x="1600200" y="6513670"/>
            <a:ext cx="3907464" cy="274320"/>
          </a:xfrm>
        </p:spPr>
        <p:txBody>
          <a:bodyPr vert="horz" rtlCol="0"/>
          <a:lstStyle>
            <a:extLst/>
          </a:lstStyle>
          <a:p>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A27616AE-1991-4ABA-B890-3A5D56BF8084}" type="datetimeFigureOut">
              <a:rPr lang="pl-PL" smtClean="0"/>
              <a:pPr/>
              <a:t>2018-01-22</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a:xfrm>
            <a:off x="8641080" y="6514568"/>
            <a:ext cx="464288" cy="274320"/>
          </a:xfrm>
        </p:spPr>
        <p:txBody>
          <a:bodyPr/>
          <a:lstStyle>
            <a:extLst/>
          </a:lstStyle>
          <a:p>
            <a:fld id="{D1FAECDD-8A39-4753-A510-CB4B120F0A02}" type="slidenum">
              <a:rPr lang="pl-PL" smtClean="0"/>
              <a:pPr/>
              <a:t>‹#›</a:t>
            </a:fld>
            <a:endParaRPr lang="pl-PL"/>
          </a:p>
        </p:txBody>
      </p:sp>
      <p:sp>
        <p:nvSpPr>
          <p:cNvPr id="10" name="Prostokąt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Prostokąt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Prostokąt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ytuł 1"/>
          <p:cNvSpPr>
            <a:spLocks noGrp="1"/>
          </p:cNvSpPr>
          <p:nvPr>
            <p:ph type="title"/>
          </p:nvPr>
        </p:nvSpPr>
        <p:spPr>
          <a:xfrm>
            <a:off x="457200" y="251948"/>
            <a:ext cx="8229600" cy="114300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A27616AE-1991-4ABA-B890-3A5D56BF8084}" type="datetimeFigureOut">
              <a:rPr lang="pl-PL" smtClean="0"/>
              <a:pPr/>
              <a:t>2018-01-22</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a:xfrm>
            <a:off x="8641080" y="6514568"/>
            <a:ext cx="464288" cy="274320"/>
          </a:xfrm>
        </p:spPr>
        <p:txBody>
          <a:bodyPr/>
          <a:lstStyle>
            <a:extLst/>
          </a:lstStyle>
          <a:p>
            <a:fld id="{D1FAECDD-8A39-4753-A510-CB4B120F0A02}"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218"/>
            <a:ext cx="8229600" cy="114300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A27616AE-1991-4ABA-B890-3A5D56BF8084}" type="datetimeFigureOut">
              <a:rPr lang="pl-PL" smtClean="0"/>
              <a:pPr/>
              <a:t>2018-01-22</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D1FAECDD-8A39-4753-A510-CB4B120F0A02}" type="slidenum">
              <a:rPr lang="pl-PL" smtClean="0"/>
              <a:pPr/>
              <a:t>‹#›</a:t>
            </a:fld>
            <a:endParaRPr lang="pl-PL"/>
          </a:p>
        </p:txBody>
      </p:sp>
      <p:sp>
        <p:nvSpPr>
          <p:cNvPr id="7" name="Prostokąt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A27616AE-1991-4ABA-B890-3A5D56BF8084}" type="datetimeFigureOut">
              <a:rPr lang="pl-PL" smtClean="0"/>
              <a:pPr/>
              <a:t>2018-01-22</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D1FAECDD-8A39-4753-A510-CB4B120F0A0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2"/>
      </p:bgRef>
    </p:bg>
    <p:spTree>
      <p:nvGrpSpPr>
        <p:cNvPr id="1" name=""/>
        <p:cNvGrpSpPr/>
        <p:nvPr/>
      </p:nvGrpSpPr>
      <p:grpSpPr>
        <a:xfrm>
          <a:off x="0" y="0"/>
          <a:ext cx="0" cy="0"/>
          <a:chOff x="0" y="0"/>
          <a:chExt cx="0" cy="0"/>
        </a:xfrm>
      </p:grpSpPr>
      <p:sp>
        <p:nvSpPr>
          <p:cNvPr id="8" name="Prostokąt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963136" y="304800"/>
            <a:ext cx="3931920" cy="762000"/>
          </a:xfrm>
        </p:spPr>
        <p:txBody>
          <a:bodyPr anchor="b"/>
          <a:lstStyle>
            <a:lvl1pPr marL="0" algn="r">
              <a:buNone/>
              <a:defRPr sz="2000" b="1"/>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9" name="Symbol zastępczy daty 8"/>
          <p:cNvSpPr>
            <a:spLocks noGrp="1"/>
          </p:cNvSpPr>
          <p:nvPr>
            <p:ph type="dt" sz="half" idx="10"/>
          </p:nvPr>
        </p:nvSpPr>
        <p:spPr>
          <a:xfrm>
            <a:off x="5562600" y="6513670"/>
            <a:ext cx="3002280" cy="274320"/>
          </a:xfrm>
        </p:spPr>
        <p:txBody>
          <a:bodyPr vert="horz" rtlCol="0"/>
          <a:lstStyle>
            <a:extLst/>
          </a:lstStyle>
          <a:p>
            <a:fld id="{A27616AE-1991-4ABA-B890-3A5D56BF8084}" type="datetimeFigureOut">
              <a:rPr lang="pl-PL" smtClean="0"/>
              <a:pPr/>
              <a:t>2018-01-22</a:t>
            </a:fld>
            <a:endParaRPr lang="pl-PL"/>
          </a:p>
        </p:txBody>
      </p:sp>
      <p:sp>
        <p:nvSpPr>
          <p:cNvPr id="10" name="Symbol zastępczy numeru slajdu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1FAECDD-8A39-4753-A510-CB4B120F0A02}" type="slidenum">
              <a:rPr lang="pl-PL" smtClean="0"/>
              <a:pPr/>
              <a:t>‹#›</a:t>
            </a:fld>
            <a:endParaRPr lang="pl-PL"/>
          </a:p>
        </p:txBody>
      </p:sp>
      <p:sp>
        <p:nvSpPr>
          <p:cNvPr id="11" name="Symbol zastępczy stopki 10"/>
          <p:cNvSpPr>
            <a:spLocks noGrp="1"/>
          </p:cNvSpPr>
          <p:nvPr>
            <p:ph type="ftr" sz="quarter" idx="12"/>
          </p:nvPr>
        </p:nvSpPr>
        <p:spPr>
          <a:xfrm>
            <a:off x="1600200" y="6513670"/>
            <a:ext cx="3907464" cy="274320"/>
          </a:xfrm>
        </p:spPr>
        <p:txBody>
          <a:bodyPr vert="horz" rtlCol="0"/>
          <a:lstStyle>
            <a:extLst/>
          </a:lstStyle>
          <a:p>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040443" y="4724400"/>
            <a:ext cx="5486400" cy="664536"/>
          </a:xfrm>
        </p:spPr>
        <p:txBody>
          <a:bodyPr anchor="b"/>
          <a:lstStyle>
            <a:lvl1pPr marL="0" algn="r">
              <a:buNone/>
              <a:defRPr sz="2000" b="1"/>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13" name="Symbol zastępczy obrazu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8" name="Symbol zastępczy daty 7"/>
          <p:cNvSpPr>
            <a:spLocks noGrp="1"/>
          </p:cNvSpPr>
          <p:nvPr>
            <p:ph type="dt" sz="half" idx="10"/>
          </p:nvPr>
        </p:nvSpPr>
        <p:spPr>
          <a:xfrm>
            <a:off x="5562600" y="6509004"/>
            <a:ext cx="3002280" cy="274320"/>
          </a:xfrm>
        </p:spPr>
        <p:txBody>
          <a:bodyPr vert="horz" rtlCol="0"/>
          <a:lstStyle>
            <a:extLst/>
          </a:lstStyle>
          <a:p>
            <a:fld id="{A27616AE-1991-4ABA-B890-3A5D56BF8084}" type="datetimeFigureOut">
              <a:rPr lang="pl-PL" smtClean="0"/>
              <a:pPr/>
              <a:t>2018-01-22</a:t>
            </a:fld>
            <a:endParaRPr lang="pl-PL"/>
          </a:p>
        </p:txBody>
      </p:sp>
      <p:sp>
        <p:nvSpPr>
          <p:cNvPr id="9" name="Symbol zastępczy numeru slajdu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1FAECDD-8A39-4753-A510-CB4B120F0A02}" type="slidenum">
              <a:rPr lang="pl-PL" smtClean="0"/>
              <a:pPr/>
              <a:t>‹#›</a:t>
            </a:fld>
            <a:endParaRPr lang="pl-PL"/>
          </a:p>
        </p:txBody>
      </p:sp>
      <p:sp>
        <p:nvSpPr>
          <p:cNvPr id="10" name="Symbol zastępczy stopki 9"/>
          <p:cNvSpPr>
            <a:spLocks noGrp="1"/>
          </p:cNvSpPr>
          <p:nvPr>
            <p:ph type="ftr" sz="quarter" idx="12"/>
          </p:nvPr>
        </p:nvSpPr>
        <p:spPr>
          <a:xfrm>
            <a:off x="1600200" y="6509004"/>
            <a:ext cx="3907464" cy="274320"/>
          </a:xfrm>
        </p:spPr>
        <p:txBody>
          <a:bodyPr vert="horz" rtlCol="0"/>
          <a:lstStyle>
            <a:extLst/>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rostokąt z rogami zaokrąglonymi po przekątnej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stopki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pl-PL"/>
          </a:p>
        </p:txBody>
      </p:sp>
      <p:sp>
        <p:nvSpPr>
          <p:cNvPr id="14" name="Symbol zastępczy daty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27616AE-1991-4ABA-B890-3A5D56BF8084}" type="datetimeFigureOut">
              <a:rPr lang="pl-PL" smtClean="0"/>
              <a:pPr/>
              <a:t>2018-01-22</a:t>
            </a:fld>
            <a:endParaRPr lang="pl-PL"/>
          </a:p>
        </p:txBody>
      </p:sp>
      <p:sp>
        <p:nvSpPr>
          <p:cNvPr id="23" name="Symbol zastępczy numeru slajdu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1FAECDD-8A39-4753-A510-CB4B120F0A02}" type="slidenum">
              <a:rPr lang="pl-PL" smtClean="0"/>
              <a:pPr/>
              <a:t>‹#›</a:t>
            </a:fld>
            <a:endParaRPr lang="pl-PL"/>
          </a:p>
        </p:txBody>
      </p:sp>
      <p:sp>
        <p:nvSpPr>
          <p:cNvPr id="22" name="Symbol zastępczy tytułu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dirty="0" smtClean="0"/>
              <a:t>PODSTAWY REHABILITACJI I OPIEKI NAD OSOBAMI ZALEŻNYMI</a:t>
            </a:r>
            <a:endParaRPr lang="pl-PL" dirty="0"/>
          </a:p>
        </p:txBody>
      </p:sp>
      <p:sp>
        <p:nvSpPr>
          <p:cNvPr id="3" name="Podtytuł 2"/>
          <p:cNvSpPr>
            <a:spLocks noGrp="1"/>
          </p:cNvSpPr>
          <p:nvPr>
            <p:ph type="subTitle" idx="1"/>
          </p:nvPr>
        </p:nvSpPr>
        <p:spPr>
          <a:xfrm>
            <a:off x="2133600" y="4357694"/>
            <a:ext cx="6560234" cy="1071570"/>
          </a:xfrm>
        </p:spPr>
        <p:txBody>
          <a:bodyPr>
            <a:normAutofit/>
          </a:bodyPr>
          <a:lstStyle/>
          <a:p>
            <a:r>
              <a:rPr lang="pl-PL" dirty="0" smtClean="0"/>
              <a:t>mgr Joanna </a:t>
            </a:r>
            <a:r>
              <a:rPr lang="pl-PL" dirty="0" err="1" smtClean="0"/>
              <a:t>Smolis</a:t>
            </a:r>
            <a:endParaRPr lang="pl-PL" dirty="0" smtClean="0"/>
          </a:p>
          <a:p>
            <a:r>
              <a:rPr lang="pl-PL" dirty="0" smtClean="0"/>
              <a:t>fizjoterapeuta</a:t>
            </a: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Przeciwwskazania:</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po złamaniach z niepełnym zrostem, </a:t>
            </a:r>
          </a:p>
          <a:p>
            <a:r>
              <a:rPr lang="pl-PL" dirty="0" smtClean="0"/>
              <a:t>stany zapalne stawów,</a:t>
            </a:r>
          </a:p>
          <a:p>
            <a:r>
              <a:rPr lang="pl-PL" dirty="0" smtClean="0"/>
              <a:t>stany bezpośrednio po zwichnięciach i innych urazach stawowych,</a:t>
            </a:r>
          </a:p>
          <a:p>
            <a:r>
              <a:rPr lang="pl-PL" dirty="0" smtClean="0"/>
              <a:t>stany zapalne żył,</a:t>
            </a:r>
          </a:p>
          <a:p>
            <a:r>
              <a:rPr lang="pl-PL" dirty="0" smtClean="0"/>
              <a:t>rany skóry mięśni i tkanek miękkich,</a:t>
            </a:r>
          </a:p>
          <a:p>
            <a:r>
              <a:rPr lang="pl-PL" dirty="0" smtClean="0"/>
              <a:t>stany po zabiegach operacyjnych przed wyjęciem szwów,</a:t>
            </a:r>
          </a:p>
          <a:p>
            <a:r>
              <a:rPr lang="pl-PL" dirty="0" smtClean="0"/>
              <a:t>występowanie bólu przy ćwiczeniach,</a:t>
            </a:r>
          </a:p>
          <a:p>
            <a:r>
              <a:rPr lang="pl-PL" dirty="0" smtClean="0"/>
              <a:t>temperatura ciała powyżej 38stopni</a:t>
            </a:r>
          </a:p>
          <a:p>
            <a:r>
              <a:rPr lang="pl-PL" dirty="0" smtClean="0"/>
              <a:t>ogólny ciężki stan pacjenta.</a:t>
            </a:r>
            <a:endParaRPr lang="pl-PL"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1889580"/>
          </a:xfrm>
        </p:spPr>
        <p:txBody>
          <a:bodyPr>
            <a:normAutofit fontScale="90000"/>
          </a:bodyPr>
          <a:lstStyle/>
          <a:p>
            <a:pPr algn="l"/>
            <a:r>
              <a:rPr lang="pl-PL" sz="2700" dirty="0" smtClean="0"/>
              <a:t>Unikać :</a:t>
            </a:r>
            <a:br>
              <a:rPr lang="pl-PL" sz="2700" dirty="0" smtClean="0"/>
            </a:br>
            <a:r>
              <a:rPr lang="pl-PL" sz="2700" dirty="0" smtClean="0"/>
              <a:t>- krzyżowania </a:t>
            </a:r>
            <a:r>
              <a:rPr lang="pl-PL" sz="2700" dirty="0" smtClean="0"/>
              <a:t>nóg podczas leżenia, </a:t>
            </a:r>
            <a:r>
              <a:rPr lang="pl-PL" sz="2700" dirty="0" smtClean="0"/>
              <a:t>spania,</a:t>
            </a:r>
            <a:r>
              <a:rPr lang="pl-PL" sz="2700" dirty="0" smtClean="0"/>
              <a:t/>
            </a:r>
            <a:br>
              <a:rPr lang="pl-PL" sz="2700" dirty="0" smtClean="0"/>
            </a:br>
            <a:r>
              <a:rPr lang="pl-PL" sz="2700" dirty="0" smtClean="0"/>
              <a:t>- rotacji </a:t>
            </a:r>
            <a:r>
              <a:rPr lang="pl-PL" sz="2700" dirty="0" smtClean="0"/>
              <a:t>stopy do wewnątrz, na </a:t>
            </a:r>
            <a:r>
              <a:rPr lang="pl-PL" sz="2700" dirty="0" smtClean="0"/>
              <a:t>zewnątrz.</a:t>
            </a:r>
            <a:r>
              <a:rPr lang="pl-PL" dirty="0" smtClean="0"/>
              <a:t/>
            </a:r>
            <a:br>
              <a:rPr lang="pl-PL" dirty="0" smtClean="0"/>
            </a:br>
            <a:endParaRPr lang="pl-PL" dirty="0"/>
          </a:p>
        </p:txBody>
      </p:sp>
      <p:pic>
        <p:nvPicPr>
          <p:cNvPr id="4" name="Symbol zastępczy zawartości 3" descr="image_011.png"/>
          <p:cNvPicPr>
            <a:picLocks noGrp="1" noChangeAspect="1"/>
          </p:cNvPicPr>
          <p:nvPr>
            <p:ph idx="1"/>
          </p:nvPr>
        </p:nvPicPr>
        <p:blipFill>
          <a:blip r:embed="rId2"/>
          <a:stretch>
            <a:fillRect/>
          </a:stretch>
        </p:blipFill>
        <p:spPr>
          <a:xfrm>
            <a:off x="1714480" y="2000240"/>
            <a:ext cx="6143668" cy="4345156"/>
          </a:xfr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Pozycja siedząca</a:t>
            </a: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smtClean="0"/>
              <a:t>Prawidłowa pozycja siedząca to taka w której stawy kolanowe znajdują się niżej niż stawy biodrowe. Taka pozycja zabezpiecza nowe biodro przed znacznym obciążeniem. Aby to wykonać krzesło powinno mieć wysokie siedzisko, lub można podłożyć poduszkę. Dodać trzeba że siedzisko nie może być zbyt miękkie, żeby biodro nie wpadało, zatapiało się w nie. Na krześle trzeba przyjmować pozycję wyprostowaną, nie pochylać tułowia zbyt do przodu gdyż powoduje to zmianę ustawienia kąta w stawach biodrowych i tym samym można doprowadzić do przeciążenia stawu.  Podczas siedzenia nie powinno się podpierać się rękami na </a:t>
            </a:r>
            <a:r>
              <a:rPr lang="pl-PL" dirty="0" err="1" smtClean="0"/>
              <a:t>kd</a:t>
            </a:r>
            <a:r>
              <a:rPr lang="pl-PL" dirty="0" smtClean="0"/>
              <a:t> operowanej.</a:t>
            </a:r>
            <a:endParaRPr lang="pl-PL"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descr="image_012.jpg"/>
          <p:cNvPicPr>
            <a:picLocks noGrp="1" noChangeAspect="1"/>
          </p:cNvPicPr>
          <p:nvPr>
            <p:ph idx="1"/>
          </p:nvPr>
        </p:nvPicPr>
        <p:blipFill>
          <a:blip r:embed="rId2"/>
          <a:stretch>
            <a:fillRect/>
          </a:stretch>
        </p:blipFill>
        <p:spPr>
          <a:xfrm>
            <a:off x="2500298" y="1857364"/>
            <a:ext cx="4148153" cy="3979002"/>
          </a:xfr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image_013.jpg"/>
          <p:cNvPicPr>
            <a:picLocks noGrp="1" noChangeAspect="1"/>
          </p:cNvPicPr>
          <p:nvPr>
            <p:ph idx="1"/>
          </p:nvPr>
        </p:nvPicPr>
        <p:blipFill>
          <a:blip r:embed="rId2"/>
          <a:stretch>
            <a:fillRect/>
          </a:stretch>
        </p:blipFill>
        <p:spPr>
          <a:xfrm>
            <a:off x="1857357" y="1857363"/>
            <a:ext cx="5447576" cy="4089979"/>
          </a:xfr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928670"/>
            <a:ext cx="8229600" cy="5243847"/>
          </a:xfrm>
        </p:spPr>
        <p:txBody>
          <a:bodyPr>
            <a:normAutofit lnSpcReduction="10000"/>
          </a:bodyPr>
          <a:lstStyle/>
          <a:p>
            <a:pPr>
              <a:buNone/>
            </a:pPr>
            <a:r>
              <a:rPr lang="pl-PL" b="1" dirty="0" smtClean="0"/>
              <a:t>    Siadać </a:t>
            </a:r>
            <a:r>
              <a:rPr lang="pl-PL" b="1" dirty="0" smtClean="0"/>
              <a:t>i wstawać trzeba w sposób określony :</a:t>
            </a:r>
            <a:endParaRPr lang="pl-PL" dirty="0" smtClean="0"/>
          </a:p>
          <a:p>
            <a:r>
              <a:rPr lang="pl-PL" dirty="0" smtClean="0"/>
              <a:t>zawsze wysuwać operowaną </a:t>
            </a:r>
            <a:r>
              <a:rPr lang="pl-PL" dirty="0" err="1" smtClean="0"/>
              <a:t>kd</a:t>
            </a:r>
            <a:r>
              <a:rPr lang="pl-PL" dirty="0" smtClean="0"/>
              <a:t> do przodu</a:t>
            </a:r>
          </a:p>
          <a:p>
            <a:r>
              <a:rPr lang="pl-PL" dirty="0" smtClean="0"/>
              <a:t>w pierwszej kolejności przysuwamy się blisko krzesła tak aby tyłem </a:t>
            </a:r>
            <a:r>
              <a:rPr lang="pl-PL" dirty="0" err="1" smtClean="0"/>
              <a:t>kd</a:t>
            </a:r>
            <a:r>
              <a:rPr lang="pl-PL" dirty="0" smtClean="0"/>
              <a:t> wyczuwać siedzisko</a:t>
            </a:r>
          </a:p>
          <a:p>
            <a:r>
              <a:rPr lang="pl-PL" dirty="0" smtClean="0"/>
              <a:t>jedną ręką trzymamy się </a:t>
            </a:r>
            <a:r>
              <a:rPr lang="pl-PL" dirty="0" err="1" smtClean="0"/>
              <a:t>balkonika</a:t>
            </a:r>
            <a:r>
              <a:rPr lang="pl-PL" dirty="0" smtClean="0"/>
              <a:t>, kuli a drugą rękę przenosimy na poręcz krzesła</a:t>
            </a:r>
          </a:p>
          <a:p>
            <a:r>
              <a:rPr lang="pl-PL" dirty="0" smtClean="0"/>
              <a:t>wysuwamy operowaną </a:t>
            </a:r>
            <a:r>
              <a:rPr lang="pl-PL" dirty="0" err="1" smtClean="0"/>
              <a:t>kd</a:t>
            </a:r>
            <a:r>
              <a:rPr lang="pl-PL" dirty="0" smtClean="0"/>
              <a:t> w przód i siadamy</a:t>
            </a:r>
          </a:p>
          <a:p>
            <a:endParaRPr lang="pl-PL"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image_014.png"/>
          <p:cNvPicPr>
            <a:picLocks noGrp="1" noChangeAspect="1"/>
          </p:cNvPicPr>
          <p:nvPr>
            <p:ph idx="1"/>
          </p:nvPr>
        </p:nvPicPr>
        <p:blipFill>
          <a:blip r:embed="rId2"/>
          <a:stretch>
            <a:fillRect/>
          </a:stretch>
        </p:blipFill>
        <p:spPr>
          <a:xfrm>
            <a:off x="1357290" y="1785926"/>
            <a:ext cx="6551476" cy="3571900"/>
          </a:xfr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Nauka chodu</a:t>
            </a:r>
            <a:endParaRPr lang="pl-PL" dirty="0"/>
          </a:p>
        </p:txBody>
      </p:sp>
      <p:sp>
        <p:nvSpPr>
          <p:cNvPr id="3" name="Symbol zastępczy zawartości 2"/>
          <p:cNvSpPr>
            <a:spLocks noGrp="1"/>
          </p:cNvSpPr>
          <p:nvPr>
            <p:ph idx="1"/>
          </p:nvPr>
        </p:nvSpPr>
        <p:spPr>
          <a:xfrm>
            <a:off x="457200" y="1357298"/>
            <a:ext cx="8229600" cy="4815219"/>
          </a:xfrm>
        </p:spPr>
        <p:txBody>
          <a:bodyPr>
            <a:normAutofit fontScale="62500" lnSpcReduction="20000"/>
          </a:bodyPr>
          <a:lstStyle/>
          <a:p>
            <a:pPr>
              <a:buNone/>
            </a:pPr>
            <a:r>
              <a:rPr lang="pl-PL" dirty="0" smtClean="0"/>
              <a:t/>
            </a:r>
            <a:br>
              <a:rPr lang="pl-PL" dirty="0" smtClean="0"/>
            </a:br>
            <a:r>
              <a:rPr lang="pl-PL" dirty="0" err="1" smtClean="0"/>
              <a:t>Nauke</a:t>
            </a:r>
            <a:r>
              <a:rPr lang="pl-PL" dirty="0" smtClean="0"/>
              <a:t> chodu rozpoczyna się w 3,4 dniu po operacji, </a:t>
            </a:r>
            <a:r>
              <a:rPr lang="pl-PL" dirty="0" err="1" smtClean="0"/>
              <a:t>kd</a:t>
            </a:r>
            <a:r>
              <a:rPr lang="pl-PL" dirty="0" smtClean="0"/>
              <a:t> operowana powinna być całkowicie odciążona. Wpierw uczymy pacjenta chodu z balkonikiem, a następnie o kulach.</a:t>
            </a:r>
            <a:br>
              <a:rPr lang="pl-PL" dirty="0" smtClean="0"/>
            </a:br>
            <a:r>
              <a:rPr lang="pl-PL" dirty="0" smtClean="0"/>
              <a:t>Na pełne obciążenie operowanego stawu można zezwolić po 3-4 miesiącach od operacji i to wyłącznie po spełnieniu następujących warunków:</a:t>
            </a:r>
          </a:p>
          <a:p>
            <a:r>
              <a:rPr lang="pl-PL" dirty="0" smtClean="0"/>
              <a:t>bezbolesność operowanego biodra,</a:t>
            </a:r>
          </a:p>
          <a:p>
            <a:r>
              <a:rPr lang="pl-PL" dirty="0" smtClean="0"/>
              <a:t>dobry zakres ruchów w operowanym stawie,</a:t>
            </a:r>
          </a:p>
          <a:p>
            <a:r>
              <a:rPr lang="pl-PL" dirty="0" smtClean="0"/>
              <a:t>ujemny objaw </a:t>
            </a:r>
            <a:r>
              <a:rPr lang="pl-PL" dirty="0" err="1" smtClean="0"/>
              <a:t>Trendelenburga</a:t>
            </a:r>
            <a:r>
              <a:rPr lang="pl-PL" dirty="0" smtClean="0"/>
              <a:t>,</a:t>
            </a:r>
          </a:p>
          <a:p>
            <a:r>
              <a:rPr lang="pl-PL" dirty="0" smtClean="0"/>
              <a:t>prawidłowy obraz RTG operowanego biodra</a:t>
            </a:r>
          </a:p>
          <a:p>
            <a:r>
              <a:rPr lang="pl-PL" dirty="0" smtClean="0"/>
              <a:t>Po cementowej implantacji endoprotezy, w </a:t>
            </a:r>
            <a:r>
              <a:rPr lang="pl-PL" dirty="0" err="1" smtClean="0"/>
              <a:t>mairę</a:t>
            </a:r>
            <a:r>
              <a:rPr lang="pl-PL" dirty="0" smtClean="0"/>
              <a:t> odzyskiwania sprawności operowanej kończyny, chory może wcześniej rozpocząć jej częściowe obciążanie, starając się jednak przy tym przenosić większy ciężar na kule. Następuje to zwykle podczas 2,3 tygodnia po operacji. Schematy chodu o balkoniku są różne np.</a:t>
            </a:r>
          </a:p>
          <a:p>
            <a:r>
              <a:rPr lang="pl-PL" dirty="0" smtClean="0"/>
              <a:t>balkonik – operowana </a:t>
            </a:r>
            <a:r>
              <a:rPr lang="pl-PL" dirty="0" err="1" smtClean="0"/>
              <a:t>kd</a:t>
            </a:r>
            <a:r>
              <a:rPr lang="pl-PL" dirty="0" smtClean="0"/>
              <a:t> – zdrowa </a:t>
            </a:r>
            <a:r>
              <a:rPr lang="pl-PL" dirty="0" err="1" smtClean="0"/>
              <a:t>kd</a:t>
            </a:r>
            <a:endParaRPr lang="pl-PL" dirty="0" smtClean="0"/>
          </a:p>
          <a:p>
            <a:r>
              <a:rPr lang="pl-PL" dirty="0" smtClean="0"/>
              <a:t>balkonik + operowana </a:t>
            </a:r>
            <a:r>
              <a:rPr lang="pl-PL" dirty="0" err="1" smtClean="0"/>
              <a:t>kd</a:t>
            </a:r>
            <a:r>
              <a:rPr lang="pl-PL" dirty="0" smtClean="0"/>
              <a:t> – zdrowa </a:t>
            </a:r>
            <a:r>
              <a:rPr lang="pl-PL" dirty="0" err="1" smtClean="0"/>
              <a:t>kd</a:t>
            </a:r>
            <a:endParaRPr lang="pl-PL" dirty="0" smtClean="0"/>
          </a:p>
          <a:p>
            <a:endParaRPr lang="pl-PL"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928670"/>
            <a:ext cx="8229600" cy="5243847"/>
          </a:xfrm>
        </p:spPr>
        <p:txBody>
          <a:bodyPr>
            <a:normAutofit fontScale="92500" lnSpcReduction="20000"/>
          </a:bodyPr>
          <a:lstStyle/>
          <a:p>
            <a:pPr>
              <a:buNone/>
            </a:pPr>
            <a:r>
              <a:rPr lang="pl-PL" b="1" dirty="0" smtClean="0"/>
              <a:t>    Na </a:t>
            </a:r>
            <a:r>
              <a:rPr lang="pl-PL" b="1" dirty="0" smtClean="0"/>
              <a:t>co zwrócić uwagę </a:t>
            </a:r>
            <a:r>
              <a:rPr lang="pl-PL" b="1" dirty="0" smtClean="0"/>
              <a:t>:</a:t>
            </a:r>
          </a:p>
          <a:p>
            <a:pPr>
              <a:buNone/>
            </a:pPr>
            <a:endParaRPr lang="pl-PL" dirty="0" smtClean="0"/>
          </a:p>
          <a:p>
            <a:r>
              <a:rPr lang="pl-PL" dirty="0" smtClean="0"/>
              <a:t>aby stopa nie rotowała się na zewnątrz, do środka</a:t>
            </a:r>
          </a:p>
          <a:p>
            <a:r>
              <a:rPr lang="pl-PL" dirty="0" smtClean="0"/>
              <a:t>aby kroki były długie a nie krótkie ( balkonik odsunąć od ciała w przód tak aby nie był za blisko i za daleko, dostawić operowaną </a:t>
            </a:r>
            <a:r>
              <a:rPr lang="pl-PL" dirty="0" err="1" smtClean="0"/>
              <a:t>kd</a:t>
            </a:r>
            <a:r>
              <a:rPr lang="pl-PL" dirty="0" smtClean="0"/>
              <a:t> i dostawić zdrową) – taka sekwencja odpowiada za prawidłową stabilizację (większa płaszczyzna podparcia)</a:t>
            </a:r>
          </a:p>
          <a:p>
            <a:r>
              <a:rPr lang="pl-PL" dirty="0" smtClean="0"/>
              <a:t>pozycja ciała wyprostowana</a:t>
            </a:r>
          </a:p>
          <a:p>
            <a:r>
              <a:rPr lang="pl-PL" dirty="0" smtClean="0"/>
              <a:t>przenieść ciężar ciała na ręce</a:t>
            </a:r>
          </a:p>
          <a:p>
            <a:r>
              <a:rPr lang="pl-PL" dirty="0" smtClean="0"/>
              <a:t>głowę trzymać naturalnie, nie patrzeć na nogi</a:t>
            </a:r>
          </a:p>
          <a:p>
            <a:endParaRPr lang="pl-PL"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image_015.png"/>
          <p:cNvPicPr>
            <a:picLocks noGrp="1" noChangeAspect="1"/>
          </p:cNvPicPr>
          <p:nvPr>
            <p:ph idx="1"/>
          </p:nvPr>
        </p:nvPicPr>
        <p:blipFill>
          <a:blip r:embed="rId2"/>
          <a:stretch>
            <a:fillRect/>
          </a:stretch>
        </p:blipFill>
        <p:spPr>
          <a:xfrm>
            <a:off x="1785918" y="2152776"/>
            <a:ext cx="5643602" cy="3557922"/>
          </a:xfr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Wychodzenie z wanny</a:t>
            </a:r>
            <a:endParaRPr lang="pl-PL" dirty="0"/>
          </a:p>
        </p:txBody>
      </p:sp>
      <p:pic>
        <p:nvPicPr>
          <p:cNvPr id="4" name="Symbol zastępczy zawartości 3" descr="image_023.jpg"/>
          <p:cNvPicPr>
            <a:picLocks noGrp="1" noChangeAspect="1"/>
          </p:cNvPicPr>
          <p:nvPr>
            <p:ph idx="1"/>
          </p:nvPr>
        </p:nvPicPr>
        <p:blipFill>
          <a:blip r:embed="rId2"/>
          <a:stretch>
            <a:fillRect/>
          </a:stretch>
        </p:blipFill>
        <p:spPr>
          <a:xfrm>
            <a:off x="2500298" y="2351606"/>
            <a:ext cx="4286279" cy="322264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Cele ćwiczeń biernych :</a:t>
            </a:r>
            <a:endParaRPr lang="pl-PL" dirty="0"/>
          </a:p>
        </p:txBody>
      </p:sp>
      <p:sp>
        <p:nvSpPr>
          <p:cNvPr id="3" name="Symbol zastępczy zawartości 2"/>
          <p:cNvSpPr>
            <a:spLocks noGrp="1"/>
          </p:cNvSpPr>
          <p:nvPr>
            <p:ph idx="1"/>
          </p:nvPr>
        </p:nvSpPr>
        <p:spPr/>
        <p:txBody>
          <a:bodyPr/>
          <a:lstStyle/>
          <a:p>
            <a:r>
              <a:rPr lang="pl-PL" dirty="0" smtClean="0"/>
              <a:t>zmiana ruchu biernego na czynny,</a:t>
            </a:r>
          </a:p>
          <a:p>
            <a:r>
              <a:rPr lang="pl-PL" dirty="0" smtClean="0"/>
              <a:t>poprawa trofiki tkanek miękkich objętych porażeniem,</a:t>
            </a:r>
          </a:p>
          <a:p>
            <a:r>
              <a:rPr lang="pl-PL" dirty="0" smtClean="0"/>
              <a:t>zapobieganie odleżynom, </a:t>
            </a:r>
          </a:p>
          <a:p>
            <a:r>
              <a:rPr lang="pl-PL" dirty="0" smtClean="0"/>
              <a:t>utrzymanie fizjologicznych zakresów ruchu,</a:t>
            </a:r>
          </a:p>
          <a:p>
            <a:r>
              <a:rPr lang="pl-PL" dirty="0" smtClean="0"/>
              <a:t>utrzymanie prawidłowej elastyczności i plastyczności mięśni, więzadeł i torebek.</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1603828"/>
          </a:xfrm>
        </p:spPr>
        <p:txBody>
          <a:bodyPr>
            <a:normAutofit/>
          </a:bodyPr>
          <a:lstStyle/>
          <a:p>
            <a:pPr algn="l"/>
            <a:r>
              <a:rPr lang="pl-PL" sz="2800" dirty="0" smtClean="0"/>
              <a:t>Wszelkie </a:t>
            </a:r>
            <a:r>
              <a:rPr lang="pl-PL" sz="2800" dirty="0" smtClean="0"/>
              <a:t>ćwiczenia wykonywane zwłaszcza we wczesnym okresie pooperacyjnym ukierunkowane </a:t>
            </a:r>
            <a:r>
              <a:rPr lang="pl-PL" sz="2800" dirty="0" smtClean="0"/>
              <a:t>są:</a:t>
            </a:r>
            <a:endParaRPr lang="pl-PL" sz="2800" dirty="0"/>
          </a:p>
        </p:txBody>
      </p:sp>
      <p:sp>
        <p:nvSpPr>
          <p:cNvPr id="3" name="Symbol zastępczy zawartości 2"/>
          <p:cNvSpPr>
            <a:spLocks noGrp="1"/>
          </p:cNvSpPr>
          <p:nvPr>
            <p:ph idx="1"/>
          </p:nvPr>
        </p:nvSpPr>
        <p:spPr>
          <a:xfrm>
            <a:off x="457200" y="2000239"/>
            <a:ext cx="8229600" cy="4172277"/>
          </a:xfrm>
        </p:spPr>
        <p:txBody>
          <a:bodyPr/>
          <a:lstStyle/>
          <a:p>
            <a:r>
              <a:rPr lang="pl-PL" dirty="0" smtClean="0"/>
              <a:t>na zwiększenie zakresu ruchów w operowanym stawie,</a:t>
            </a:r>
          </a:p>
          <a:p>
            <a:r>
              <a:rPr lang="pl-PL" dirty="0" smtClean="0"/>
              <a:t>wzmocnienie siły </a:t>
            </a:r>
            <a:r>
              <a:rPr lang="pl-PL" dirty="0" smtClean="0"/>
              <a:t>mięśniowej,</a:t>
            </a:r>
            <a:endParaRPr lang="pl-PL" dirty="0" smtClean="0"/>
          </a:p>
          <a:p>
            <a:r>
              <a:rPr lang="pl-PL" dirty="0" smtClean="0"/>
              <a:t>nie mogą wyzwalać </a:t>
            </a:r>
            <a:r>
              <a:rPr lang="pl-PL" dirty="0" smtClean="0"/>
              <a:t>bólu,</a:t>
            </a:r>
            <a:endParaRPr lang="pl-PL" dirty="0" smtClean="0"/>
          </a:p>
          <a:p>
            <a:r>
              <a:rPr lang="pl-PL" dirty="0" smtClean="0"/>
              <a:t>nie powinny wywierać niekorzystnego wpływu na stabilność endoprotezy osadzonej w wytworzonym łożu kostnym .</a:t>
            </a:r>
          </a:p>
          <a:p>
            <a:endParaRPr lang="pl-PL"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928670"/>
            <a:ext cx="8229600" cy="5243847"/>
          </a:xfrm>
        </p:spPr>
        <p:txBody>
          <a:bodyPr/>
          <a:lstStyle/>
          <a:p>
            <a:pPr>
              <a:buNone/>
            </a:pPr>
            <a:r>
              <a:rPr lang="pl-PL" b="1" dirty="0" smtClean="0"/>
              <a:t>Chodzenie bez pomocy kul:</a:t>
            </a:r>
          </a:p>
          <a:p>
            <a:r>
              <a:rPr lang="pl-PL" dirty="0" smtClean="0"/>
              <a:t>endoproteza cementowa </a:t>
            </a:r>
            <a:r>
              <a:rPr lang="pl-PL" dirty="0" smtClean="0"/>
              <a:t>ok.3–4 miesięcy po zabiegu,</a:t>
            </a:r>
            <a:endParaRPr lang="pl-PL" dirty="0" smtClean="0"/>
          </a:p>
          <a:p>
            <a:r>
              <a:rPr lang="pl-PL" dirty="0" smtClean="0"/>
              <a:t>endoproteza </a:t>
            </a:r>
            <a:r>
              <a:rPr lang="pl-PL" dirty="0" err="1" smtClean="0"/>
              <a:t>bezcementowa</a:t>
            </a:r>
            <a:r>
              <a:rPr lang="pl-PL" dirty="0" smtClean="0"/>
              <a:t> 3–6 </a:t>
            </a:r>
            <a:r>
              <a:rPr lang="pl-PL" dirty="0" smtClean="0"/>
              <a:t>miesięcy </a:t>
            </a:r>
            <a:r>
              <a:rPr lang="pl-PL" dirty="0" smtClean="0"/>
              <a:t>po </a:t>
            </a:r>
            <a:r>
              <a:rPr lang="pl-PL" dirty="0" smtClean="0"/>
              <a:t>zabiegu,</a:t>
            </a:r>
            <a:endParaRPr lang="pl-PL" dirty="0" smtClean="0"/>
          </a:p>
          <a:p>
            <a:r>
              <a:rPr lang="pl-PL" dirty="0" err="1" smtClean="0"/>
              <a:t>kapoplastyka</a:t>
            </a:r>
            <a:r>
              <a:rPr lang="pl-PL" dirty="0" smtClean="0"/>
              <a:t> stawu biodrowego </a:t>
            </a:r>
            <a:r>
              <a:rPr lang="pl-PL" dirty="0" smtClean="0"/>
              <a:t>ok.1–2 miesięcy </a:t>
            </a:r>
            <a:r>
              <a:rPr lang="pl-PL" dirty="0" smtClean="0"/>
              <a:t>po </a:t>
            </a:r>
            <a:r>
              <a:rPr lang="pl-PL" dirty="0" smtClean="0"/>
              <a:t>zabiegu.</a:t>
            </a:r>
            <a:endParaRPr lang="pl-PL" dirty="0" smtClean="0"/>
          </a:p>
          <a:p>
            <a:endParaRPr lang="pl-PL"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357166"/>
            <a:ext cx="8229600" cy="5815351"/>
          </a:xfrm>
        </p:spPr>
        <p:txBody>
          <a:bodyPr>
            <a:normAutofit fontScale="92500" lnSpcReduction="20000"/>
          </a:bodyPr>
          <a:lstStyle/>
          <a:p>
            <a:pPr>
              <a:buNone/>
            </a:pPr>
            <a:r>
              <a:rPr lang="pl-PL" dirty="0" smtClean="0"/>
              <a:t>   Po </a:t>
            </a:r>
            <a:r>
              <a:rPr lang="pl-PL" dirty="0" smtClean="0"/>
              <a:t>zabiegu </a:t>
            </a:r>
            <a:r>
              <a:rPr lang="pl-PL" dirty="0" err="1" smtClean="0"/>
              <a:t>endoprotezoplastyki</a:t>
            </a:r>
            <a:r>
              <a:rPr lang="pl-PL" dirty="0" smtClean="0"/>
              <a:t> stawu biodrowego możemy w niektórych przypadkach </a:t>
            </a:r>
            <a:r>
              <a:rPr lang="pl-PL" dirty="0" err="1" smtClean="0"/>
              <a:t>spotkac</a:t>
            </a:r>
            <a:r>
              <a:rPr lang="pl-PL" dirty="0" smtClean="0"/>
              <a:t> się z zaburzeniami chodu:</a:t>
            </a:r>
          </a:p>
          <a:p>
            <a:r>
              <a:rPr lang="pl-PL" dirty="0" smtClean="0"/>
              <a:t>skrócenie fazy podporu na </a:t>
            </a:r>
            <a:r>
              <a:rPr lang="pl-PL" dirty="0" smtClean="0"/>
              <a:t>kończynie </a:t>
            </a:r>
            <a:r>
              <a:rPr lang="pl-PL" dirty="0" smtClean="0"/>
              <a:t>operowanej,</a:t>
            </a:r>
          </a:p>
          <a:p>
            <a:r>
              <a:rPr lang="pl-PL" dirty="0" smtClean="0"/>
              <a:t>asymetryczne obciążanie kończyn,</a:t>
            </a:r>
          </a:p>
          <a:p>
            <a:r>
              <a:rPr lang="pl-PL" dirty="0" smtClean="0"/>
              <a:t>pochylanie tułowia na </a:t>
            </a:r>
            <a:r>
              <a:rPr lang="pl-PL" dirty="0" smtClean="0"/>
              <a:t>stronę </a:t>
            </a:r>
            <a:r>
              <a:rPr lang="pl-PL" dirty="0" smtClean="0"/>
              <a:t>operowaną,</a:t>
            </a:r>
          </a:p>
          <a:p>
            <a:r>
              <a:rPr lang="pl-PL" dirty="0" smtClean="0"/>
              <a:t>opadanie miednicy podczas obciążania strony operowanej</a:t>
            </a:r>
          </a:p>
          <a:p>
            <a:r>
              <a:rPr lang="pl-PL" dirty="0" smtClean="0"/>
              <a:t>zmniejszenie rotacji miednicy,</a:t>
            </a:r>
          </a:p>
          <a:p>
            <a:r>
              <a:rPr lang="pl-PL" dirty="0" smtClean="0"/>
              <a:t>trudności </a:t>
            </a:r>
            <a:r>
              <a:rPr lang="pl-PL" dirty="0" smtClean="0"/>
              <a:t>w </a:t>
            </a:r>
            <a:r>
              <a:rPr lang="pl-PL" dirty="0" smtClean="0"/>
              <a:t>utrzymaniu równowagi.</a:t>
            </a:r>
          </a:p>
          <a:p>
            <a:r>
              <a:rPr lang="pl-PL" dirty="0" smtClean="0"/>
              <a:t>Prawidłowo przeprowadzona rehabilitacja po endoprotezie biodra zapobiega </a:t>
            </a:r>
            <a:r>
              <a:rPr lang="pl-PL" dirty="0" smtClean="0"/>
              <a:t>wystąpieniu </a:t>
            </a:r>
            <a:r>
              <a:rPr lang="pl-PL" dirty="0" smtClean="0"/>
              <a:t>w/</a:t>
            </a:r>
            <a:r>
              <a:rPr lang="pl-PL" dirty="0" err="1" smtClean="0"/>
              <a:t>w</a:t>
            </a:r>
            <a:r>
              <a:rPr lang="pl-PL" dirty="0" smtClean="0"/>
              <a:t> zaburzeń chodu.</a:t>
            </a:r>
          </a:p>
          <a:p>
            <a:endParaRPr lang="pl-PL"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889448"/>
          </a:xfrm>
        </p:spPr>
        <p:txBody>
          <a:bodyPr/>
          <a:lstStyle/>
          <a:p>
            <a:pPr algn="ctr"/>
            <a:r>
              <a:rPr lang="pl-PL" dirty="0" smtClean="0"/>
              <a:t>Dostosowanie mieszkania</a:t>
            </a:r>
            <a:endParaRPr lang="pl-PL" dirty="0"/>
          </a:p>
        </p:txBody>
      </p:sp>
      <p:pic>
        <p:nvPicPr>
          <p:cNvPr id="4" name="Symbol zastępczy zawartości 3" descr="image_021.png"/>
          <p:cNvPicPr>
            <a:picLocks noGrp="1" noChangeAspect="1"/>
          </p:cNvPicPr>
          <p:nvPr>
            <p:ph idx="1"/>
          </p:nvPr>
        </p:nvPicPr>
        <p:blipFill>
          <a:blip r:embed="rId2"/>
          <a:stretch>
            <a:fillRect/>
          </a:stretch>
        </p:blipFill>
        <p:spPr>
          <a:xfrm>
            <a:off x="2214546" y="1072687"/>
            <a:ext cx="4214842" cy="567306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l"/>
            <a:r>
              <a:rPr lang="pl-PL" dirty="0" smtClean="0"/>
              <a:t>Metodyka wykonywania ćwiczeń:</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stabilizacja, tak aby ruch był wykonywany tylko w stawie ćwiczonym i nie był wspomagany przez sąsiednie stawy,</a:t>
            </a:r>
          </a:p>
          <a:p>
            <a:r>
              <a:rPr lang="pl-PL" dirty="0" smtClean="0"/>
              <a:t>chwyt musi być pewny, nie może wywoływać bólu u chorego, </a:t>
            </a:r>
          </a:p>
          <a:p>
            <a:r>
              <a:rPr lang="pl-PL" dirty="0" smtClean="0"/>
              <a:t>ruch odbywa się do granicy bólu, </a:t>
            </a:r>
          </a:p>
          <a:p>
            <a:r>
              <a:rPr lang="pl-PL" dirty="0" smtClean="0"/>
              <a:t>liczba powtórzeń od 20 do 30 razy w czasie jednego zabiegu</a:t>
            </a:r>
          </a:p>
          <a:p>
            <a:r>
              <a:rPr lang="pl-PL" dirty="0" smtClean="0"/>
              <a:t>ćw. bierne wykonujemy 2,3 razy dziennie,</a:t>
            </a:r>
          </a:p>
          <a:p>
            <a:r>
              <a:rPr lang="pl-PL" dirty="0" smtClean="0"/>
              <a:t>tempo ćwiczeń wolne i rytmiczne,</a:t>
            </a:r>
          </a:p>
          <a:p>
            <a:r>
              <a:rPr lang="pl-PL" dirty="0" smtClean="0"/>
              <a:t>ćwiczenia zaczynamy od dużych stawów,</a:t>
            </a:r>
          </a:p>
          <a:p>
            <a:r>
              <a:rPr lang="pl-PL" dirty="0" smtClean="0"/>
              <a:t>jeśli jest to możliwe zaczynamy od zdrowej kończyny.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1318076"/>
          </a:xfrm>
        </p:spPr>
        <p:txBody>
          <a:bodyPr>
            <a:normAutofit fontScale="90000"/>
          </a:bodyPr>
          <a:lstStyle/>
          <a:p>
            <a:pPr algn="l"/>
            <a:r>
              <a:rPr lang="pl-PL" dirty="0" smtClean="0"/>
              <a:t>Ćwiczenia bierne kończyna górna</a:t>
            </a:r>
            <a:endParaRPr lang="pl-PL" dirty="0"/>
          </a:p>
        </p:txBody>
      </p:sp>
      <p:pic>
        <p:nvPicPr>
          <p:cNvPr id="4" name="Symbol zastępczy zawartości 3" descr="Skan_20180113.jpg"/>
          <p:cNvPicPr>
            <a:picLocks noGrp="1" noChangeAspect="1"/>
          </p:cNvPicPr>
          <p:nvPr>
            <p:ph idx="1"/>
          </p:nvPr>
        </p:nvPicPr>
        <p:blipFill>
          <a:blip r:embed="rId2"/>
          <a:stretch>
            <a:fillRect/>
          </a:stretch>
        </p:blipFill>
        <p:spPr>
          <a:xfrm rot="10800000">
            <a:off x="1000099" y="1553177"/>
            <a:ext cx="7284335" cy="480478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2).jpg"/>
          <p:cNvPicPr>
            <a:picLocks noGrp="1" noChangeAspect="1"/>
          </p:cNvPicPr>
          <p:nvPr>
            <p:ph idx="1"/>
          </p:nvPr>
        </p:nvPicPr>
        <p:blipFill>
          <a:blip r:embed="rId2"/>
          <a:stretch>
            <a:fillRect/>
          </a:stretch>
        </p:blipFill>
        <p:spPr>
          <a:xfrm rot="10800000">
            <a:off x="714348" y="1571612"/>
            <a:ext cx="7467719" cy="483081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3).jpg"/>
          <p:cNvPicPr>
            <a:picLocks noGrp="1" noChangeAspect="1"/>
          </p:cNvPicPr>
          <p:nvPr>
            <p:ph idx="1"/>
          </p:nvPr>
        </p:nvPicPr>
        <p:blipFill>
          <a:blip r:embed="rId2"/>
          <a:stretch>
            <a:fillRect/>
          </a:stretch>
        </p:blipFill>
        <p:spPr>
          <a:xfrm>
            <a:off x="928662" y="1357298"/>
            <a:ext cx="6744409" cy="528641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4).jpg"/>
          <p:cNvPicPr>
            <a:picLocks noGrp="1" noChangeAspect="1"/>
          </p:cNvPicPr>
          <p:nvPr>
            <p:ph idx="1"/>
          </p:nvPr>
        </p:nvPicPr>
        <p:blipFill>
          <a:blip r:embed="rId2"/>
          <a:stretch>
            <a:fillRect/>
          </a:stretch>
        </p:blipFill>
        <p:spPr>
          <a:xfrm>
            <a:off x="1142976" y="1214422"/>
            <a:ext cx="6594562" cy="536506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5).jpg"/>
          <p:cNvPicPr>
            <a:picLocks noGrp="1" noChangeAspect="1"/>
          </p:cNvPicPr>
          <p:nvPr>
            <p:ph idx="1"/>
          </p:nvPr>
        </p:nvPicPr>
        <p:blipFill>
          <a:blip r:embed="rId2"/>
          <a:stretch>
            <a:fillRect/>
          </a:stretch>
        </p:blipFill>
        <p:spPr>
          <a:xfrm>
            <a:off x="1131923" y="1500174"/>
            <a:ext cx="7242873" cy="507209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6).jpg"/>
          <p:cNvPicPr>
            <a:picLocks noGrp="1" noChangeAspect="1"/>
          </p:cNvPicPr>
          <p:nvPr>
            <p:ph idx="1"/>
          </p:nvPr>
        </p:nvPicPr>
        <p:blipFill>
          <a:blip r:embed="rId2"/>
          <a:stretch>
            <a:fillRect/>
          </a:stretch>
        </p:blipFill>
        <p:spPr>
          <a:xfrm>
            <a:off x="1071538" y="1556948"/>
            <a:ext cx="7144482" cy="4801009"/>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7).jpg"/>
          <p:cNvPicPr>
            <a:picLocks noGrp="1" noChangeAspect="1"/>
          </p:cNvPicPr>
          <p:nvPr>
            <p:ph idx="1"/>
          </p:nvPr>
        </p:nvPicPr>
        <p:blipFill>
          <a:blip r:embed="rId2"/>
          <a:stretch>
            <a:fillRect/>
          </a:stretch>
        </p:blipFill>
        <p:spPr>
          <a:xfrm>
            <a:off x="1071537" y="1857364"/>
            <a:ext cx="6702659" cy="471490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Definicja ,,osoby zależnej’’</a:t>
            </a:r>
            <a:endParaRPr lang="pl-PL" dirty="0"/>
          </a:p>
        </p:txBody>
      </p:sp>
      <p:sp>
        <p:nvSpPr>
          <p:cNvPr id="3" name="Symbol zastępczy zawartości 2"/>
          <p:cNvSpPr>
            <a:spLocks noGrp="1"/>
          </p:cNvSpPr>
          <p:nvPr>
            <p:ph idx="1"/>
          </p:nvPr>
        </p:nvSpPr>
        <p:spPr>
          <a:xfrm>
            <a:off x="457200" y="2071677"/>
            <a:ext cx="8229600" cy="4100839"/>
          </a:xfrm>
        </p:spPr>
        <p:txBody>
          <a:bodyPr/>
          <a:lstStyle/>
          <a:p>
            <a:r>
              <a:rPr lang="pl-PL" dirty="0" smtClean="0"/>
              <a:t>Osoba zależna - uznaje się osobę wymagającą ze względu na stan zdrowia lub wiek stałej opieki, połączoną więzami rodzinnymi lub powinowactwem z osobą wnioskującą lub pozostającą nią we wspólnym gospodarstwie domowym.</a:t>
            </a:r>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8).jpg"/>
          <p:cNvPicPr>
            <a:picLocks noGrp="1" noChangeAspect="1"/>
          </p:cNvPicPr>
          <p:nvPr>
            <p:ph idx="1"/>
          </p:nvPr>
        </p:nvPicPr>
        <p:blipFill>
          <a:blip r:embed="rId2"/>
          <a:stretch>
            <a:fillRect/>
          </a:stretch>
        </p:blipFill>
        <p:spPr>
          <a:xfrm rot="10800000">
            <a:off x="1571604" y="1571612"/>
            <a:ext cx="6279177" cy="498506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9).jpg"/>
          <p:cNvPicPr>
            <a:picLocks noGrp="1" noChangeAspect="1"/>
          </p:cNvPicPr>
          <p:nvPr>
            <p:ph idx="1"/>
          </p:nvPr>
        </p:nvPicPr>
        <p:blipFill>
          <a:blip r:embed="rId2"/>
          <a:stretch>
            <a:fillRect/>
          </a:stretch>
        </p:blipFill>
        <p:spPr>
          <a:xfrm rot="10800000">
            <a:off x="1428728" y="1714488"/>
            <a:ext cx="5938858" cy="4714884"/>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10).jpg"/>
          <p:cNvPicPr>
            <a:picLocks noGrp="1" noChangeAspect="1"/>
          </p:cNvPicPr>
          <p:nvPr>
            <p:ph idx="1"/>
          </p:nvPr>
        </p:nvPicPr>
        <p:blipFill>
          <a:blip r:embed="rId2"/>
          <a:stretch>
            <a:fillRect/>
          </a:stretch>
        </p:blipFill>
        <p:spPr>
          <a:xfrm rot="10800000">
            <a:off x="714348" y="1643050"/>
            <a:ext cx="6955764" cy="4786441"/>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11).jpg"/>
          <p:cNvPicPr>
            <a:picLocks noGrp="1" noChangeAspect="1"/>
          </p:cNvPicPr>
          <p:nvPr>
            <p:ph idx="1"/>
          </p:nvPr>
        </p:nvPicPr>
        <p:blipFill>
          <a:blip r:embed="rId2"/>
          <a:stretch>
            <a:fillRect/>
          </a:stretch>
        </p:blipFill>
        <p:spPr>
          <a:xfrm rot="10800000">
            <a:off x="785786" y="1643050"/>
            <a:ext cx="6944334" cy="4813004"/>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12).jpg"/>
          <p:cNvPicPr>
            <a:picLocks noGrp="1" noChangeAspect="1"/>
          </p:cNvPicPr>
          <p:nvPr>
            <p:ph idx="1"/>
          </p:nvPr>
        </p:nvPicPr>
        <p:blipFill>
          <a:blip r:embed="rId2"/>
          <a:stretch>
            <a:fillRect/>
          </a:stretch>
        </p:blipFill>
        <p:spPr>
          <a:xfrm rot="10800000">
            <a:off x="1142976" y="1479632"/>
            <a:ext cx="6812888" cy="5058496"/>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13).jpg"/>
          <p:cNvPicPr>
            <a:picLocks noGrp="1" noChangeAspect="1"/>
          </p:cNvPicPr>
          <p:nvPr>
            <p:ph idx="1"/>
          </p:nvPr>
        </p:nvPicPr>
        <p:blipFill>
          <a:blip r:embed="rId2"/>
          <a:stretch>
            <a:fillRect/>
          </a:stretch>
        </p:blipFill>
        <p:spPr>
          <a:xfrm rot="10800000">
            <a:off x="954480" y="1366231"/>
            <a:ext cx="6978524" cy="520604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14).jpg"/>
          <p:cNvPicPr>
            <a:picLocks noGrp="1" noChangeAspect="1"/>
          </p:cNvPicPr>
          <p:nvPr>
            <p:ph idx="1"/>
          </p:nvPr>
        </p:nvPicPr>
        <p:blipFill>
          <a:blip r:embed="rId2"/>
          <a:stretch>
            <a:fillRect/>
          </a:stretch>
        </p:blipFill>
        <p:spPr>
          <a:xfrm>
            <a:off x="1000100" y="1714488"/>
            <a:ext cx="6598574" cy="481441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15).jpg"/>
          <p:cNvPicPr>
            <a:picLocks noGrp="1" noChangeAspect="1"/>
          </p:cNvPicPr>
          <p:nvPr>
            <p:ph idx="1"/>
          </p:nvPr>
        </p:nvPicPr>
        <p:blipFill>
          <a:blip r:embed="rId2"/>
          <a:stretch>
            <a:fillRect/>
          </a:stretch>
        </p:blipFill>
        <p:spPr>
          <a:xfrm>
            <a:off x="285720" y="2623212"/>
            <a:ext cx="8635309" cy="293650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16).jpg"/>
          <p:cNvPicPr>
            <a:picLocks noGrp="1" noChangeAspect="1"/>
          </p:cNvPicPr>
          <p:nvPr>
            <p:ph idx="1"/>
          </p:nvPr>
        </p:nvPicPr>
        <p:blipFill>
          <a:blip r:embed="rId2"/>
          <a:stretch>
            <a:fillRect/>
          </a:stretch>
        </p:blipFill>
        <p:spPr>
          <a:xfrm>
            <a:off x="714348" y="1428736"/>
            <a:ext cx="7178136" cy="5157006"/>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17).jpg"/>
          <p:cNvPicPr>
            <a:picLocks noGrp="1" noChangeAspect="1"/>
          </p:cNvPicPr>
          <p:nvPr>
            <p:ph idx="1"/>
          </p:nvPr>
        </p:nvPicPr>
        <p:blipFill>
          <a:blip r:embed="rId2"/>
          <a:stretch>
            <a:fillRect/>
          </a:stretch>
        </p:blipFill>
        <p:spPr>
          <a:xfrm>
            <a:off x="714348" y="1428736"/>
            <a:ext cx="7033738" cy="511821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1389514"/>
          </a:xfrm>
        </p:spPr>
        <p:txBody>
          <a:bodyPr>
            <a:normAutofit fontScale="90000"/>
          </a:bodyPr>
          <a:lstStyle/>
          <a:p>
            <a:pPr algn="ctr"/>
            <a:r>
              <a:rPr lang="pl-PL" dirty="0" smtClean="0"/>
              <a:t>Definicja </a:t>
            </a:r>
            <a:br>
              <a:rPr lang="pl-PL" dirty="0" smtClean="0"/>
            </a:br>
            <a:r>
              <a:rPr lang="pl-PL" dirty="0" smtClean="0"/>
              <a:t>,,osoby niepełnosprawnej’’</a:t>
            </a:r>
            <a:endParaRPr lang="pl-PL" dirty="0"/>
          </a:p>
        </p:txBody>
      </p:sp>
      <p:sp>
        <p:nvSpPr>
          <p:cNvPr id="3" name="Symbol zastępczy zawartości 2"/>
          <p:cNvSpPr>
            <a:spLocks noGrp="1"/>
          </p:cNvSpPr>
          <p:nvPr>
            <p:ph idx="1"/>
          </p:nvPr>
        </p:nvSpPr>
        <p:spPr>
          <a:xfrm>
            <a:off x="457200" y="1928802"/>
            <a:ext cx="8229600" cy="4643469"/>
          </a:xfrm>
        </p:spPr>
        <p:txBody>
          <a:bodyPr>
            <a:normAutofit/>
          </a:bodyPr>
          <a:lstStyle/>
          <a:p>
            <a:r>
              <a:rPr lang="pl-PL" dirty="0" smtClean="0"/>
              <a:t>Osoba niepełnosprawna - Zgodnie z ogólną definicją zawartą w art. 2 pkt10 </a:t>
            </a:r>
            <a:r>
              <a:rPr lang="pl-PL" dirty="0" err="1" smtClean="0"/>
              <a:t>RehZawU</a:t>
            </a:r>
            <a:r>
              <a:rPr lang="pl-PL" dirty="0" smtClean="0"/>
              <a:t>, niepełnosprawność oznacza trwałą lub okresową niezdolność do wypełniania ról społecznych  z powodu stałego lub długotrwałego naruszenia sprawności organizmu, w szczególności powodującą niezdolność do pracy</a:t>
            </a:r>
          </a:p>
          <a:p>
            <a:endParaRPr lang="pl-P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1318076"/>
          </a:xfrm>
        </p:spPr>
        <p:txBody>
          <a:bodyPr>
            <a:normAutofit fontScale="90000"/>
          </a:bodyPr>
          <a:lstStyle/>
          <a:p>
            <a:pPr algn="l"/>
            <a:r>
              <a:rPr lang="pl-PL" dirty="0" smtClean="0"/>
              <a:t>Ćwiczenia bierne kończyna dolna</a:t>
            </a:r>
            <a:endParaRPr lang="pl-PL" dirty="0"/>
          </a:p>
        </p:txBody>
      </p:sp>
      <p:pic>
        <p:nvPicPr>
          <p:cNvPr id="4" name="Symbol zastępczy zawartości 3" descr="Skan_20180113 (18).jpg"/>
          <p:cNvPicPr>
            <a:picLocks noGrp="1" noChangeAspect="1"/>
          </p:cNvPicPr>
          <p:nvPr>
            <p:ph idx="1"/>
          </p:nvPr>
        </p:nvPicPr>
        <p:blipFill>
          <a:blip r:embed="rId2"/>
          <a:stretch>
            <a:fillRect/>
          </a:stretch>
        </p:blipFill>
        <p:spPr>
          <a:xfrm rot="10800000">
            <a:off x="357158" y="1928802"/>
            <a:ext cx="8206210" cy="4078388"/>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19).jpg"/>
          <p:cNvPicPr>
            <a:picLocks noGrp="1" noChangeAspect="1"/>
          </p:cNvPicPr>
          <p:nvPr>
            <p:ph idx="1"/>
          </p:nvPr>
        </p:nvPicPr>
        <p:blipFill>
          <a:blip r:embed="rId2"/>
          <a:stretch>
            <a:fillRect/>
          </a:stretch>
        </p:blipFill>
        <p:spPr>
          <a:xfrm rot="10800000">
            <a:off x="2571736" y="1500174"/>
            <a:ext cx="3857652" cy="505824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20).jpg"/>
          <p:cNvPicPr>
            <a:picLocks noGrp="1" noChangeAspect="1"/>
          </p:cNvPicPr>
          <p:nvPr>
            <p:ph idx="1"/>
          </p:nvPr>
        </p:nvPicPr>
        <p:blipFill>
          <a:blip r:embed="rId3"/>
          <a:stretch>
            <a:fillRect/>
          </a:stretch>
        </p:blipFill>
        <p:spPr>
          <a:xfrm rot="10800000">
            <a:off x="857223" y="1500174"/>
            <a:ext cx="7140861" cy="500066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21).jpg"/>
          <p:cNvPicPr>
            <a:picLocks noGrp="1" noChangeAspect="1"/>
          </p:cNvPicPr>
          <p:nvPr>
            <p:ph idx="1"/>
          </p:nvPr>
        </p:nvPicPr>
        <p:blipFill>
          <a:blip r:embed="rId2"/>
          <a:stretch>
            <a:fillRect/>
          </a:stretch>
        </p:blipFill>
        <p:spPr>
          <a:xfrm rot="10800000">
            <a:off x="857224" y="1571612"/>
            <a:ext cx="7057554" cy="501916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22).jpg"/>
          <p:cNvPicPr>
            <a:picLocks noGrp="1" noChangeAspect="1"/>
          </p:cNvPicPr>
          <p:nvPr>
            <p:ph idx="1"/>
          </p:nvPr>
        </p:nvPicPr>
        <p:blipFill>
          <a:blip r:embed="rId2"/>
          <a:stretch>
            <a:fillRect/>
          </a:stretch>
        </p:blipFill>
        <p:spPr>
          <a:xfrm>
            <a:off x="571472" y="1857364"/>
            <a:ext cx="7676418" cy="447985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 (23).jpg"/>
          <p:cNvPicPr>
            <a:picLocks noGrp="1" noChangeAspect="1"/>
          </p:cNvPicPr>
          <p:nvPr>
            <p:ph idx="1"/>
          </p:nvPr>
        </p:nvPicPr>
        <p:blipFill>
          <a:blip r:embed="rId2"/>
          <a:stretch>
            <a:fillRect/>
          </a:stretch>
        </p:blipFill>
        <p:spPr>
          <a:xfrm>
            <a:off x="2571736" y="1357298"/>
            <a:ext cx="3643338" cy="5204769"/>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kan_20180113.jpg"/>
          <p:cNvPicPr>
            <a:picLocks noGrp="1" noChangeAspect="1"/>
          </p:cNvPicPr>
          <p:nvPr>
            <p:ph idx="1"/>
          </p:nvPr>
        </p:nvPicPr>
        <p:blipFill>
          <a:blip r:embed="rId2"/>
          <a:stretch>
            <a:fillRect/>
          </a:stretch>
        </p:blipFill>
        <p:spPr>
          <a:xfrm rot="10800000">
            <a:off x="714348" y="1500174"/>
            <a:ext cx="7581265" cy="5000636"/>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Ćwiczenia czynno-bierne</a:t>
            </a:r>
            <a:endParaRPr lang="pl-PL" dirty="0"/>
          </a:p>
        </p:txBody>
      </p:sp>
      <p:sp>
        <p:nvSpPr>
          <p:cNvPr id="3" name="Symbol zastępczy zawartości 2"/>
          <p:cNvSpPr>
            <a:spLocks noGrp="1"/>
          </p:cNvSpPr>
          <p:nvPr>
            <p:ph idx="1"/>
          </p:nvPr>
        </p:nvSpPr>
        <p:spPr/>
        <p:txBody>
          <a:bodyPr/>
          <a:lstStyle/>
          <a:p>
            <a:r>
              <a:rPr lang="pl-PL" dirty="0" smtClean="0"/>
              <a:t>Wykonywane są przez pacjenta pod kontrolą lub przy pomocy terapeuty,</a:t>
            </a:r>
          </a:p>
          <a:p>
            <a:r>
              <a:rPr lang="pl-PL" dirty="0" smtClean="0"/>
              <a:t>Cel : </a:t>
            </a:r>
          </a:p>
          <a:p>
            <a:pPr>
              <a:buFontTx/>
              <a:buChar char="-"/>
            </a:pPr>
            <a:r>
              <a:rPr lang="pl-PL" dirty="0" smtClean="0"/>
              <a:t>zwiększenie siły i masy mięśniowej,</a:t>
            </a:r>
          </a:p>
          <a:p>
            <a:pPr>
              <a:buFontTx/>
              <a:buChar char="-"/>
            </a:pPr>
            <a:r>
              <a:rPr lang="pl-PL" dirty="0" smtClean="0"/>
              <a:t>przywrócenie funkcji przy ich osłabieniu</a:t>
            </a:r>
          </a:p>
          <a:p>
            <a:pPr>
              <a:buFontTx/>
              <a:buChar char="-"/>
            </a:pPr>
            <a:endParaRPr lang="pl-PL"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Wskazania:</a:t>
            </a:r>
            <a:endParaRPr lang="pl-PL" dirty="0"/>
          </a:p>
        </p:txBody>
      </p:sp>
      <p:sp>
        <p:nvSpPr>
          <p:cNvPr id="3" name="Symbol zastępczy zawartości 2"/>
          <p:cNvSpPr>
            <a:spLocks noGrp="1"/>
          </p:cNvSpPr>
          <p:nvPr>
            <p:ph idx="1"/>
          </p:nvPr>
        </p:nvSpPr>
        <p:spPr/>
        <p:txBody>
          <a:bodyPr/>
          <a:lstStyle/>
          <a:p>
            <a:r>
              <a:rPr lang="pl-PL" dirty="0" smtClean="0"/>
              <a:t>stany po chirurgicznych zabiegach rekonstrukcyjnych,</a:t>
            </a:r>
          </a:p>
          <a:p>
            <a:r>
              <a:rPr lang="pl-PL" dirty="0" smtClean="0"/>
              <a:t>stany po unieruchomieniu w opatrunkach gipsowych,</a:t>
            </a:r>
          </a:p>
          <a:p>
            <a:r>
              <a:rPr lang="pl-PL" dirty="0" smtClean="0"/>
              <a:t>choroby reumatoidalne,</a:t>
            </a:r>
          </a:p>
          <a:p>
            <a:r>
              <a:rPr lang="pl-PL" dirty="0" smtClean="0"/>
              <a:t>oparzenia większych części ciała,</a:t>
            </a:r>
          </a:p>
          <a:p>
            <a:r>
              <a:rPr lang="pl-PL" dirty="0" smtClean="0"/>
              <a:t>inne zabiegi operacyjne, np. stan po mastektomii</a:t>
            </a:r>
            <a:endParaRPr lang="pl-PL"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Przeciwwskazania:</a:t>
            </a:r>
            <a:endParaRPr lang="pl-PL" dirty="0"/>
          </a:p>
        </p:txBody>
      </p:sp>
      <p:sp>
        <p:nvSpPr>
          <p:cNvPr id="3" name="Symbol zastępczy zawartości 2"/>
          <p:cNvSpPr>
            <a:spLocks noGrp="1"/>
          </p:cNvSpPr>
          <p:nvPr>
            <p:ph idx="1"/>
          </p:nvPr>
        </p:nvSpPr>
        <p:spPr/>
        <p:txBody>
          <a:bodyPr/>
          <a:lstStyle/>
          <a:p>
            <a:r>
              <a:rPr lang="pl-PL" dirty="0" smtClean="0"/>
              <a:t>stany zapalne stawów,</a:t>
            </a:r>
          </a:p>
          <a:p>
            <a:r>
              <a:rPr lang="pl-PL" dirty="0" smtClean="0"/>
              <a:t>stany zapalne żył,</a:t>
            </a:r>
          </a:p>
          <a:p>
            <a:r>
              <a:rPr lang="pl-PL" dirty="0" smtClean="0"/>
              <a:t>rany skóry, mięśni i tkanek,</a:t>
            </a:r>
          </a:p>
          <a:p>
            <a:r>
              <a:rPr lang="pl-PL" dirty="0" smtClean="0"/>
              <a:t>występowanie bólu przy ćwiczeniach,</a:t>
            </a:r>
          </a:p>
          <a:p>
            <a:r>
              <a:rPr lang="pl-PL" dirty="0" smtClean="0"/>
              <a:t>stan po tomografii komputerowej.</a:t>
            </a:r>
          </a:p>
          <a:p>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357166"/>
            <a:ext cx="8229600" cy="5815351"/>
          </a:xfrm>
        </p:spPr>
        <p:txBody>
          <a:bodyPr>
            <a:normAutofit fontScale="77500" lnSpcReduction="20000"/>
          </a:bodyPr>
          <a:lstStyle/>
          <a:p>
            <a:r>
              <a:rPr lang="pl-PL" dirty="0" smtClean="0"/>
              <a:t>Opieka nad chorym długotrwale unieruchomionym to wielkie wyzwanie dla bliskich. Wymaga nie tylko określonej wiedzy (np. o zasadach higieny, dawkowaniu leków), ale także empatii, delikatności, cierpliwości, wytrzymałości fizycznej i psychicznej oraz – często! – całkowitej reorganizacji życia.</a:t>
            </a:r>
            <a:endParaRPr lang="pl-PL" smtClean="0"/>
          </a:p>
          <a:p>
            <a:pPr>
              <a:buNone/>
            </a:pPr>
            <a:endParaRPr lang="pl-PL" dirty="0" smtClean="0"/>
          </a:p>
          <a:p>
            <a:r>
              <a:rPr lang="pl-PL" dirty="0" smtClean="0"/>
              <a:t>Dla dobrej kondycji chorego, który ma kontakt z otoczeniem, ważne jest, aby czuł się pełnoprawnym członkiem rodziny. Jego bliscy nie powinni go izolować, powinni omawiać z nim istotne dla rodziny sprawy, planować urlopy, remonty i uroczystości, informować o sukcesach i kłopotach, zachęcać do podejmowania decyzji. Warto też nakłonić znajomych chorego, aby go odwiedzali (nawet by tylko poczytać książkę) oraz kontaktowali się telefonicznie lub przez </a:t>
            </a:r>
            <a:r>
              <a:rPr lang="pl-PL" dirty="0" err="1" smtClean="0"/>
              <a:t>internet</a:t>
            </a:r>
            <a:r>
              <a:rPr lang="pl-PL" dirty="0" smtClean="0"/>
              <a:t>.</a:t>
            </a:r>
            <a:endParaRPr lang="pl-PL"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Metodyka:</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ruch wykonywany tylko w stawie ćwiczonym,</a:t>
            </a:r>
          </a:p>
          <a:p>
            <a:r>
              <a:rPr lang="pl-PL" dirty="0" smtClean="0"/>
              <a:t>pewny chwyt, nie wywołujący bólu,</a:t>
            </a:r>
          </a:p>
          <a:p>
            <a:r>
              <a:rPr lang="pl-PL" dirty="0" smtClean="0"/>
              <a:t>pacjent musi zaufać terapeucie,</a:t>
            </a:r>
          </a:p>
          <a:p>
            <a:r>
              <a:rPr lang="pl-PL" dirty="0" smtClean="0"/>
              <a:t>lekko przekraczamy granicę bólu przy wykonywaniu danego ćwiczenia,</a:t>
            </a:r>
          </a:p>
          <a:p>
            <a:r>
              <a:rPr lang="pl-PL" dirty="0" smtClean="0"/>
              <a:t>liczba powtórzeń indywidualna dla każdego pacjenta, optymalnie 3-5 serii po 10 powtórzeń z przerwą między seriami 30  sekund.</a:t>
            </a:r>
            <a:endParaRPr lang="pl-PL"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Ćwiczenia czynne wolne:</a:t>
            </a:r>
            <a:endParaRPr lang="pl-PL" dirty="0"/>
          </a:p>
        </p:txBody>
      </p:sp>
      <p:sp>
        <p:nvSpPr>
          <p:cNvPr id="3" name="Symbol zastępczy zawartości 2"/>
          <p:cNvSpPr>
            <a:spLocks noGrp="1"/>
          </p:cNvSpPr>
          <p:nvPr>
            <p:ph idx="1"/>
          </p:nvPr>
        </p:nvSpPr>
        <p:spPr/>
        <p:txBody>
          <a:bodyPr/>
          <a:lstStyle/>
          <a:p>
            <a:r>
              <a:rPr lang="pl-PL" dirty="0" smtClean="0"/>
              <a:t>Celem ćwiczeń jest:</a:t>
            </a:r>
          </a:p>
          <a:p>
            <a:pPr>
              <a:buFontTx/>
              <a:buChar char="-"/>
            </a:pPr>
            <a:r>
              <a:rPr lang="pl-PL" dirty="0" smtClean="0"/>
              <a:t>zwiększenie siły mięśniowej,</a:t>
            </a:r>
          </a:p>
          <a:p>
            <a:pPr>
              <a:buFontTx/>
              <a:buChar char="-"/>
            </a:pPr>
            <a:r>
              <a:rPr lang="pl-PL" dirty="0" smtClean="0"/>
              <a:t>utrzymanie zakresu ruchu w stawie,</a:t>
            </a:r>
          </a:p>
          <a:p>
            <a:pPr>
              <a:buFontTx/>
              <a:buChar char="-"/>
            </a:pPr>
            <a:r>
              <a:rPr lang="pl-PL" dirty="0" smtClean="0"/>
              <a:t>poprawa koordynacji ruchowej,</a:t>
            </a:r>
          </a:p>
          <a:p>
            <a:pPr>
              <a:buFontTx/>
              <a:buChar char="-"/>
            </a:pPr>
            <a:r>
              <a:rPr lang="pl-PL" dirty="0" smtClean="0"/>
              <a:t>nauka prawidłowego czynnego ruchu.</a:t>
            </a:r>
          </a:p>
          <a:p>
            <a:pPr>
              <a:buFontTx/>
              <a:buChar char="-"/>
            </a:pPr>
            <a:endParaRPr lang="pl-PL" dirty="0" smtClean="0"/>
          </a:p>
          <a:p>
            <a:pPr>
              <a:buNone/>
            </a:pPr>
            <a:r>
              <a:rPr lang="pl-PL" dirty="0" smtClean="0"/>
              <a:t>Wskazania:</a:t>
            </a:r>
          </a:p>
          <a:p>
            <a:pPr>
              <a:buNone/>
            </a:pPr>
            <a:r>
              <a:rPr lang="pl-PL" dirty="0" smtClean="0"/>
              <a:t>- Osłabienie siły mięśniowej;</a:t>
            </a:r>
            <a:endParaRPr lang="pl-PL"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Zasady wykonywania :</a:t>
            </a:r>
            <a:endParaRPr lang="pl-PL" dirty="0"/>
          </a:p>
        </p:txBody>
      </p:sp>
      <p:sp>
        <p:nvSpPr>
          <p:cNvPr id="3" name="Symbol zastępczy zawartości 2"/>
          <p:cNvSpPr>
            <a:spLocks noGrp="1"/>
          </p:cNvSpPr>
          <p:nvPr>
            <p:ph idx="1"/>
          </p:nvPr>
        </p:nvSpPr>
        <p:spPr/>
        <p:txBody>
          <a:bodyPr/>
          <a:lstStyle/>
          <a:p>
            <a:r>
              <a:rPr lang="pl-PL" dirty="0" smtClean="0"/>
              <a:t>wykonywać indywidualnie lub zbiorowo,</a:t>
            </a:r>
          </a:p>
          <a:p>
            <a:r>
              <a:rPr lang="pl-PL" dirty="0" smtClean="0"/>
              <a:t>jedna grupa mięśniowa nie może być dłużej ćwiczona niż 15 min,</a:t>
            </a:r>
          </a:p>
          <a:p>
            <a:pPr>
              <a:buNone/>
            </a:pPr>
            <a:endParaRPr lang="pl-PL" dirty="0" smtClean="0"/>
          </a:p>
          <a:p>
            <a:r>
              <a:rPr lang="pl-PL" dirty="0" smtClean="0"/>
              <a:t>ćwiczenia możemy stopniować w trudności po przez:</a:t>
            </a:r>
          </a:p>
          <a:p>
            <a:pPr>
              <a:buFontTx/>
              <a:buChar char="-"/>
            </a:pPr>
            <a:r>
              <a:rPr lang="pl-PL" dirty="0" smtClean="0"/>
              <a:t>zwiększenia tempa wykonywanych ćwiczeń i liczby powtórzeń,</a:t>
            </a:r>
          </a:p>
          <a:p>
            <a:pPr>
              <a:buFontTx/>
              <a:buChar char="-"/>
            </a:pPr>
            <a:r>
              <a:rPr lang="pl-PL" dirty="0" smtClean="0"/>
              <a:t>dobieranie ćwiczeń coraz trudniejszych</a:t>
            </a:r>
            <a:endParaRPr lang="pl-PL"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Metodyka:</a:t>
            </a:r>
            <a:endParaRPr lang="pl-PL" dirty="0"/>
          </a:p>
        </p:txBody>
      </p:sp>
      <p:sp>
        <p:nvSpPr>
          <p:cNvPr id="3" name="Symbol zastępczy zawartości 2"/>
          <p:cNvSpPr>
            <a:spLocks noGrp="1"/>
          </p:cNvSpPr>
          <p:nvPr>
            <p:ph idx="1"/>
          </p:nvPr>
        </p:nvSpPr>
        <p:spPr/>
        <p:txBody>
          <a:bodyPr/>
          <a:lstStyle/>
          <a:p>
            <a:r>
              <a:rPr lang="pl-PL" dirty="0" smtClean="0"/>
              <a:t>choremu należy objaśnić sposób wykonywania ruchu,</a:t>
            </a:r>
          </a:p>
          <a:p>
            <a:r>
              <a:rPr lang="pl-PL" dirty="0" smtClean="0"/>
              <a:t>zaczynamy od ćwiczeń łatwych,</a:t>
            </a:r>
          </a:p>
          <a:p>
            <a:r>
              <a:rPr lang="pl-PL" dirty="0" smtClean="0"/>
              <a:t>ruch ma być płynny i rytmiczny,</a:t>
            </a:r>
          </a:p>
          <a:p>
            <a:r>
              <a:rPr lang="pl-PL" dirty="0" smtClean="0"/>
              <a:t>czas zależy od wydolności pacjenta,</a:t>
            </a:r>
          </a:p>
          <a:p>
            <a:r>
              <a:rPr lang="pl-PL" dirty="0" smtClean="0"/>
              <a:t>tempo ćwiczeń dostosowane do możliwości chorego.</a:t>
            </a:r>
            <a:endParaRPr lang="pl-PL"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Ćwiczenia </a:t>
            </a:r>
            <a:r>
              <a:rPr lang="pl-PL" dirty="0" err="1" smtClean="0"/>
              <a:t>samowspomagane</a:t>
            </a:r>
            <a:r>
              <a:rPr lang="pl-PL" dirty="0" smtClean="0"/>
              <a:t>:</a:t>
            </a:r>
            <a:endParaRPr lang="pl-PL" dirty="0"/>
          </a:p>
        </p:txBody>
      </p:sp>
      <p:sp>
        <p:nvSpPr>
          <p:cNvPr id="3" name="Symbol zastępczy zawartości 2"/>
          <p:cNvSpPr>
            <a:spLocks noGrp="1"/>
          </p:cNvSpPr>
          <p:nvPr>
            <p:ph idx="1"/>
          </p:nvPr>
        </p:nvSpPr>
        <p:spPr/>
        <p:txBody>
          <a:bodyPr/>
          <a:lstStyle/>
          <a:p>
            <a:r>
              <a:rPr lang="pl-PL" dirty="0" smtClean="0"/>
              <a:t>są to ćwiczenia, w których pacjent siła mięśni kończyny zdrowej wspomaga pracę osłabionych mięśni kończyny chorej lub kończyną górną wspomaga ruch kończyny dolnej;</a:t>
            </a:r>
            <a:endParaRPr lang="pl-PL"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28604"/>
            <a:ext cx="8229600" cy="1143008"/>
          </a:xfrm>
        </p:spPr>
        <p:txBody>
          <a:bodyPr>
            <a:normAutofit fontScale="90000"/>
          </a:bodyPr>
          <a:lstStyle/>
          <a:p>
            <a:pPr algn="ctr"/>
            <a:r>
              <a:rPr lang="pl-PL" dirty="0" smtClean="0"/>
              <a:t>Cel ćwiczeń </a:t>
            </a:r>
            <a:r>
              <a:rPr lang="pl-PL" dirty="0" err="1" smtClean="0"/>
              <a:t>samowspomaganych</a:t>
            </a:r>
            <a:r>
              <a:rPr lang="pl-PL" dirty="0" smtClean="0"/>
              <a:t>:</a:t>
            </a:r>
            <a:endParaRPr lang="pl-PL" dirty="0"/>
          </a:p>
        </p:txBody>
      </p:sp>
      <p:sp>
        <p:nvSpPr>
          <p:cNvPr id="3" name="Symbol zastępczy zawartości 2"/>
          <p:cNvSpPr>
            <a:spLocks noGrp="1"/>
          </p:cNvSpPr>
          <p:nvPr>
            <p:ph idx="1"/>
          </p:nvPr>
        </p:nvSpPr>
        <p:spPr>
          <a:xfrm>
            <a:off x="457200" y="2143115"/>
            <a:ext cx="8229600" cy="4029401"/>
          </a:xfrm>
        </p:spPr>
        <p:txBody>
          <a:bodyPr/>
          <a:lstStyle/>
          <a:p>
            <a:r>
              <a:rPr lang="pl-PL" dirty="0" smtClean="0"/>
              <a:t>zwiększenie zakresu ruchu w stawach,</a:t>
            </a:r>
          </a:p>
          <a:p>
            <a:r>
              <a:rPr lang="pl-PL" dirty="0" smtClean="0"/>
              <a:t>uzyskanie rozluźnienia nadmiernie napiętych mięśni,</a:t>
            </a:r>
          </a:p>
          <a:p>
            <a:r>
              <a:rPr lang="pl-PL" dirty="0" smtClean="0"/>
              <a:t>zapobieganie niekorzystnym zmianom wynikających z akinezji.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Metodyka:</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ćwiczenia najczęściej wykonywane </a:t>
            </a:r>
          </a:p>
          <a:p>
            <a:pPr>
              <a:buNone/>
            </a:pPr>
            <a:r>
              <a:rPr lang="pl-PL" dirty="0" smtClean="0"/>
              <a:t>   w </a:t>
            </a:r>
            <a:r>
              <a:rPr lang="pl-PL" dirty="0" err="1" smtClean="0"/>
              <a:t>UGUL-u</a:t>
            </a:r>
            <a:r>
              <a:rPr lang="pl-PL" dirty="0" smtClean="0"/>
              <a:t>,</a:t>
            </a:r>
          </a:p>
          <a:p>
            <a:r>
              <a:rPr lang="pl-PL" dirty="0" smtClean="0"/>
              <a:t>pacjent wykonuje ruch, jedną kończyną wspomaga wykonanie ruchu w stawach drugiej kończyny,</a:t>
            </a:r>
          </a:p>
          <a:p>
            <a:r>
              <a:rPr lang="pl-PL" dirty="0" smtClean="0"/>
              <a:t>terapeuta kontroluje poprawność wykonania ruchu,</a:t>
            </a:r>
          </a:p>
          <a:p>
            <a:r>
              <a:rPr lang="pl-PL" dirty="0" smtClean="0"/>
              <a:t>przy osłabieniu siły mięśniowej nie dopuszczamy do pełnego zmęczenia,</a:t>
            </a:r>
          </a:p>
          <a:p>
            <a:r>
              <a:rPr lang="pl-PL" dirty="0" smtClean="0"/>
              <a:t>liczba powtórzeń jednego ćwiczenia ok. 30, 1 raz dziennie po kilka serii.</a:t>
            </a:r>
          </a:p>
          <a:p>
            <a:endParaRPr lang="pl-PL"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Rehabilitacja oddechowa:</a:t>
            </a:r>
            <a:endParaRPr lang="pl-PL" dirty="0"/>
          </a:p>
        </p:txBody>
      </p:sp>
      <p:sp>
        <p:nvSpPr>
          <p:cNvPr id="3" name="Symbol zastępczy zawartości 2"/>
          <p:cNvSpPr>
            <a:spLocks noGrp="1"/>
          </p:cNvSpPr>
          <p:nvPr>
            <p:ph idx="1"/>
          </p:nvPr>
        </p:nvSpPr>
        <p:spPr/>
        <p:txBody>
          <a:bodyPr>
            <a:normAutofit/>
          </a:bodyPr>
          <a:lstStyle/>
          <a:p>
            <a:r>
              <a:rPr lang="pl-PL" dirty="0" smtClean="0"/>
              <a:t>Szczególne problemy rehabilitacji dotyczą osób starszych, chorych na przewlekłe choroby układu oddechowego,</a:t>
            </a:r>
          </a:p>
          <a:p>
            <a:r>
              <a:rPr lang="pl-PL" dirty="0" smtClean="0"/>
              <a:t>Prawidłowe oddychanie i ćwiczenia oddechowe działają kształtująco na klatkę piersiową.</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Rehabilitacja oddechowa:</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Głównym narzędziem wykorzystywanym w rehabilitacji oddechowej są </a:t>
            </a:r>
            <a:r>
              <a:rPr lang="pl-PL" b="1" dirty="0" smtClean="0"/>
              <a:t>ćwiczenia oddechowe</a:t>
            </a:r>
            <a:r>
              <a:rPr lang="pl-PL" dirty="0" smtClean="0"/>
              <a:t> -w skład których wchodzi  nauka prawidłowego oddychania, ćwiczenia oporowe, ćwiczenia ułatwiające bądź utrudniające wdech i wydech, ćwiczenia mięśni oddechowych i przepony,</a:t>
            </a:r>
          </a:p>
          <a:p>
            <a:r>
              <a:rPr lang="pl-PL" dirty="0" smtClean="0"/>
              <a:t>Ważnym aspektem są również </a:t>
            </a:r>
            <a:r>
              <a:rPr lang="pl-PL" b="1" dirty="0" smtClean="0"/>
              <a:t>ćwiczenia efektywnego kaszlu</a:t>
            </a:r>
            <a:r>
              <a:rPr lang="pl-PL" dirty="0" smtClean="0"/>
              <a:t> – szczególnie dla pacjentów z chorobami związanymi z duża ilością wydzieliny zalegającej w układzie oddechowym.</a:t>
            </a:r>
          </a:p>
          <a:p>
            <a:endParaRPr lang="pl-PL"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57166"/>
            <a:ext cx="8229600" cy="1500198"/>
          </a:xfrm>
        </p:spPr>
        <p:txBody>
          <a:bodyPr>
            <a:normAutofit/>
          </a:bodyPr>
          <a:lstStyle/>
          <a:p>
            <a:pPr algn="l"/>
            <a:r>
              <a:rPr lang="pl-PL" sz="3600" dirty="0" smtClean="0"/>
              <a:t>W jakich jednostkach chorobowych rehabilitacja oddechowa?</a:t>
            </a:r>
            <a:endParaRPr lang="pl-PL" sz="3600" dirty="0"/>
          </a:p>
        </p:txBody>
      </p:sp>
      <p:sp>
        <p:nvSpPr>
          <p:cNvPr id="3" name="Symbol zastępczy zawartości 2"/>
          <p:cNvSpPr>
            <a:spLocks noGrp="1"/>
          </p:cNvSpPr>
          <p:nvPr>
            <p:ph idx="1"/>
          </p:nvPr>
        </p:nvSpPr>
        <p:spPr>
          <a:xfrm>
            <a:off x="457200" y="2214553"/>
            <a:ext cx="8229600" cy="3957963"/>
          </a:xfrm>
        </p:spPr>
        <p:txBody>
          <a:bodyPr>
            <a:normAutofit lnSpcReduction="10000"/>
          </a:bodyPr>
          <a:lstStyle/>
          <a:p>
            <a:r>
              <a:rPr lang="pl-PL" dirty="0" smtClean="0"/>
              <a:t>astma,</a:t>
            </a:r>
          </a:p>
          <a:p>
            <a:r>
              <a:rPr lang="pl-PL" dirty="0" smtClean="0"/>
              <a:t>przewlekła </a:t>
            </a:r>
            <a:r>
              <a:rPr lang="pl-PL" dirty="0" err="1" smtClean="0"/>
              <a:t>obturacyjna</a:t>
            </a:r>
            <a:r>
              <a:rPr lang="pl-PL" dirty="0" smtClean="0"/>
              <a:t> choroba płuc,</a:t>
            </a:r>
          </a:p>
          <a:p>
            <a:r>
              <a:rPr lang="pl-PL" dirty="0" smtClean="0"/>
              <a:t>przewlekłe zapalenie oskrzeli,</a:t>
            </a:r>
          </a:p>
          <a:p>
            <a:r>
              <a:rPr lang="pl-PL" dirty="0" err="1" smtClean="0"/>
              <a:t>rozostrzenie</a:t>
            </a:r>
            <a:r>
              <a:rPr lang="pl-PL" dirty="0" smtClean="0"/>
              <a:t> oskrzeli,</a:t>
            </a:r>
          </a:p>
          <a:p>
            <a:r>
              <a:rPr lang="pl-PL" dirty="0" smtClean="0"/>
              <a:t>rozedma płuc,</a:t>
            </a:r>
          </a:p>
          <a:p>
            <a:r>
              <a:rPr lang="pl-PL" dirty="0" smtClean="0"/>
              <a:t>zapalenie płuc,</a:t>
            </a:r>
          </a:p>
          <a:p>
            <a:r>
              <a:rPr lang="pl-PL" dirty="0" smtClean="0"/>
              <a:t>wysiękowe zapalenie opłucnej,</a:t>
            </a:r>
          </a:p>
          <a:p>
            <a:r>
              <a:rPr lang="pl-PL" dirty="0" err="1" smtClean="0"/>
              <a:t>mukowiscydoza</a:t>
            </a:r>
            <a:r>
              <a:rPr lang="pl-PL" dirty="0" smtClean="0"/>
              <a:t>;</a:t>
            </a:r>
          </a:p>
          <a:p>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57364"/>
            <a:ext cx="8229600" cy="1214446"/>
          </a:xfrm>
        </p:spPr>
        <p:txBody>
          <a:bodyPr/>
          <a:lstStyle/>
          <a:p>
            <a:r>
              <a:rPr lang="pl-PL" dirty="0" smtClean="0"/>
              <a:t>Pozycje wyjściowe do ćwiczeń</a:t>
            </a:r>
            <a:endParaRPr lang="pl-PL" dirty="0"/>
          </a:p>
        </p:txBody>
      </p:sp>
      <p:sp>
        <p:nvSpPr>
          <p:cNvPr id="3" name="Symbol zastępczy zawartości 2"/>
          <p:cNvSpPr>
            <a:spLocks noGrp="1"/>
          </p:cNvSpPr>
          <p:nvPr>
            <p:ph idx="1"/>
          </p:nvPr>
        </p:nvSpPr>
        <p:spPr/>
        <p:txBody>
          <a:bodyPr/>
          <a:lstStyle/>
          <a:p>
            <a:pPr>
              <a:buNone/>
            </a:pPr>
            <a:endParaRPr lang="pl-PL"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Cele ćwiczeń oddechowych:</a:t>
            </a:r>
            <a:endParaRPr lang="pl-PL" dirty="0"/>
          </a:p>
        </p:txBody>
      </p:sp>
      <p:sp>
        <p:nvSpPr>
          <p:cNvPr id="3" name="Symbol zastępczy zawartości 2"/>
          <p:cNvSpPr>
            <a:spLocks noGrp="1"/>
          </p:cNvSpPr>
          <p:nvPr>
            <p:ph idx="1"/>
          </p:nvPr>
        </p:nvSpPr>
        <p:spPr/>
        <p:txBody>
          <a:bodyPr/>
          <a:lstStyle/>
          <a:p>
            <a:r>
              <a:rPr lang="pl-PL" dirty="0" smtClean="0"/>
              <a:t>uczenie prawidłowej czynności oddychania,</a:t>
            </a:r>
          </a:p>
          <a:p>
            <a:r>
              <a:rPr lang="pl-PL" dirty="0" smtClean="0"/>
              <a:t>zwiększenie wydolności i sprawności narządu oddechowego,</a:t>
            </a:r>
          </a:p>
          <a:p>
            <a:r>
              <a:rPr lang="pl-PL" dirty="0" smtClean="0"/>
              <a:t>kształtowanie klatki piersiowej i współudział w rozwijaniu prawidłowej postawy,</a:t>
            </a:r>
          </a:p>
          <a:p>
            <a:r>
              <a:rPr lang="pl-PL" dirty="0" smtClean="0"/>
              <a:t>usprawnianie narządu oddechowego.</a:t>
            </a:r>
            <a:endParaRPr lang="pl-PL"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Metodyka:</a:t>
            </a:r>
            <a:endParaRPr lang="pl-PL" dirty="0"/>
          </a:p>
        </p:txBody>
      </p:sp>
      <p:sp>
        <p:nvSpPr>
          <p:cNvPr id="3" name="Symbol zastępczy zawartości 2"/>
          <p:cNvSpPr>
            <a:spLocks noGrp="1"/>
          </p:cNvSpPr>
          <p:nvPr>
            <p:ph idx="1"/>
          </p:nvPr>
        </p:nvSpPr>
        <p:spPr/>
        <p:txBody>
          <a:bodyPr/>
          <a:lstStyle/>
          <a:p>
            <a:r>
              <a:rPr lang="pl-PL" dirty="0" smtClean="0"/>
              <a:t>Przed rozpoczęciem ćwiczeń oddechowych należy nauczyć pacjenta prawidłowo oddychać,</a:t>
            </a:r>
          </a:p>
          <a:p>
            <a:r>
              <a:rPr lang="pl-PL" dirty="0" smtClean="0">
                <a:solidFill>
                  <a:srgbClr val="FF0000"/>
                </a:solidFill>
              </a:rPr>
              <a:t>Najczęściej popełniany błąd to wciąganie brzucha podczas głębokiego wdechu!!!</a:t>
            </a:r>
          </a:p>
          <a:p>
            <a:r>
              <a:rPr lang="pl-PL" dirty="0" smtClean="0"/>
              <a:t>Maksymalna liczba powtórzeń w serii to od 6 do 8 wdechów i wydechów,</a:t>
            </a:r>
          </a:p>
          <a:p>
            <a:r>
              <a:rPr lang="pl-PL" dirty="0" smtClean="0"/>
              <a:t>Liczba serii w zależności od pacjenta.</a:t>
            </a:r>
            <a:endParaRPr lang="pl-PL"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Metodyka:</a:t>
            </a:r>
            <a:endParaRPr lang="pl-PL" dirty="0"/>
          </a:p>
        </p:txBody>
      </p:sp>
      <p:sp>
        <p:nvSpPr>
          <p:cNvPr id="3" name="Symbol zastępczy zawartości 2"/>
          <p:cNvSpPr>
            <a:spLocks noGrp="1"/>
          </p:cNvSpPr>
          <p:nvPr>
            <p:ph idx="1"/>
          </p:nvPr>
        </p:nvSpPr>
        <p:spPr/>
        <p:txBody>
          <a:bodyPr/>
          <a:lstStyle/>
          <a:p>
            <a:pPr>
              <a:buNone/>
            </a:pPr>
            <a:r>
              <a:rPr lang="pl-PL" u="sng" dirty="0" smtClean="0"/>
              <a:t>1. Oddychanie torem brzusznym:</a:t>
            </a:r>
          </a:p>
          <a:p>
            <a:pPr>
              <a:buFontTx/>
              <a:buChar char="-"/>
            </a:pPr>
            <a:r>
              <a:rPr lang="pl-PL" dirty="0" smtClean="0"/>
              <a:t>wdech – brzuch się uwypukla</a:t>
            </a:r>
          </a:p>
          <a:p>
            <a:pPr>
              <a:buFontTx/>
              <a:buChar char="-"/>
            </a:pPr>
            <a:r>
              <a:rPr lang="pl-PL" dirty="0" smtClean="0"/>
              <a:t>wydech – wciągamy brzuch</a:t>
            </a:r>
          </a:p>
          <a:p>
            <a:pPr>
              <a:buNone/>
            </a:pPr>
            <a:r>
              <a:rPr lang="pl-PL" u="sng" dirty="0" smtClean="0"/>
              <a:t>2. Oddychanie torem piersiowym:</a:t>
            </a:r>
          </a:p>
          <a:p>
            <a:pPr>
              <a:buFontTx/>
              <a:buChar char="-"/>
            </a:pPr>
            <a:r>
              <a:rPr lang="pl-PL" dirty="0" smtClean="0"/>
              <a:t>wdech -  klatka piersiowa się uwypukla, brzuch pozostaje płaski</a:t>
            </a:r>
          </a:p>
          <a:p>
            <a:pPr>
              <a:buFontTx/>
              <a:buChar char="-"/>
            </a:pPr>
            <a:r>
              <a:rPr lang="pl-PL" dirty="0" smtClean="0"/>
              <a:t>wydech – klatka opada, brzuch pozostaje płaski</a:t>
            </a:r>
          </a:p>
          <a:p>
            <a:pPr>
              <a:buNone/>
            </a:pPr>
            <a:endParaRPr lang="pl-PL" u="sng" dirty="0" smtClean="0"/>
          </a:p>
          <a:p>
            <a:pPr>
              <a:buNone/>
            </a:pPr>
            <a:endParaRPr lang="pl-PL" u="sng" dirty="0" smtClean="0"/>
          </a:p>
          <a:p>
            <a:pPr>
              <a:buNone/>
            </a:pPr>
            <a:endParaRPr lang="pl-PL" u="sng"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3889844"/>
          </a:xfrm>
        </p:spPr>
        <p:txBody>
          <a:bodyPr>
            <a:normAutofit/>
          </a:bodyPr>
          <a:lstStyle/>
          <a:p>
            <a:pPr algn="ctr"/>
            <a:r>
              <a:rPr lang="pl-PL" sz="6000" dirty="0" smtClean="0"/>
              <a:t>Przykłady ćwiczeń oddechowych </a:t>
            </a:r>
            <a:endParaRPr lang="pl-PL" sz="6000" dirty="0"/>
          </a:p>
        </p:txBody>
      </p:sp>
      <p:sp>
        <p:nvSpPr>
          <p:cNvPr id="3" name="Symbol zastępczy zawartości 2"/>
          <p:cNvSpPr>
            <a:spLocks noGrp="1"/>
          </p:cNvSpPr>
          <p:nvPr>
            <p:ph idx="1"/>
          </p:nvPr>
        </p:nvSpPr>
        <p:spPr/>
        <p:txBody>
          <a:bodyPr/>
          <a:lstStyle/>
          <a:p>
            <a:endParaRPr lang="pl-PL"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l"/>
            <a:r>
              <a:rPr lang="pl-PL" dirty="0" smtClean="0"/>
              <a:t>Ćwiczenia efektywnego kaszlu:</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wymawianie głoski "R" w czasie wydłużonego wydechu,</a:t>
            </a:r>
          </a:p>
          <a:p>
            <a:r>
              <a:rPr lang="pl-PL" dirty="0" smtClean="0"/>
              <a:t>pokasływanie w czasie wydechu,</a:t>
            </a:r>
          </a:p>
          <a:p>
            <a:r>
              <a:rPr lang="pl-PL" dirty="0" smtClean="0"/>
              <a:t>wzmacniany kaszel,</a:t>
            </a:r>
          </a:p>
          <a:p>
            <a:r>
              <a:rPr lang="pl-PL" dirty="0" smtClean="0"/>
              <a:t>podwójne odkaszlnięcie,</a:t>
            </a:r>
          </a:p>
          <a:p>
            <a:r>
              <a:rPr lang="pl-PL" dirty="0" smtClean="0"/>
              <a:t>kaszlnięcie z nasilonym wydłużonym wydechem,</a:t>
            </a:r>
          </a:p>
          <a:p>
            <a:r>
              <a:rPr lang="pl-PL" dirty="0" smtClean="0"/>
              <a:t>maksymalnie szybki głęboki wydech prowokujący do kaszlu,</a:t>
            </a:r>
          </a:p>
          <a:p>
            <a:r>
              <a:rPr lang="pl-PL" dirty="0" smtClean="0"/>
              <a:t>wydech pulsacyjny: polegający na nagłym przyspieszaniu i spowalnianiu wydechu; kilkukrotne zmiany prędkości wydechu odrywają wydzielinę z oskrzeli,</a:t>
            </a:r>
          </a:p>
          <a:p>
            <a:r>
              <a:rPr lang="pl-PL" dirty="0" smtClean="0"/>
              <a:t>sprężynowanie klatki piersiowej.</a:t>
            </a:r>
          </a:p>
          <a:p>
            <a:endParaRPr lang="pl-PL"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Oklepywanie</a:t>
            </a:r>
            <a:endParaRPr lang="pl-PL" dirty="0"/>
          </a:p>
        </p:txBody>
      </p:sp>
      <p:sp>
        <p:nvSpPr>
          <p:cNvPr id="3" name="Symbol zastępczy zawartości 2"/>
          <p:cNvSpPr>
            <a:spLocks noGrp="1"/>
          </p:cNvSpPr>
          <p:nvPr>
            <p:ph idx="1"/>
          </p:nvPr>
        </p:nvSpPr>
        <p:spPr/>
        <p:txBody>
          <a:bodyPr/>
          <a:lstStyle/>
          <a:p>
            <a:pPr>
              <a:buNone/>
            </a:pPr>
            <a:endParaRPr lang="pl-PL"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00042"/>
            <a:ext cx="8229600" cy="1071570"/>
          </a:xfrm>
        </p:spPr>
        <p:txBody>
          <a:bodyPr>
            <a:normAutofit fontScale="90000"/>
          </a:bodyPr>
          <a:lstStyle/>
          <a:p>
            <a:pPr algn="l"/>
            <a:r>
              <a:rPr lang="pl-PL" dirty="0" smtClean="0"/>
              <a:t>Przeciwwskazania do oklepywania:</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guzy nowotworowe w okolicy klatki piersiowej,</a:t>
            </a:r>
          </a:p>
          <a:p>
            <a:r>
              <a:rPr lang="pl-PL" dirty="0" smtClean="0"/>
              <a:t>znaczna osteoporoza,</a:t>
            </a:r>
          </a:p>
          <a:p>
            <a:r>
              <a:rPr lang="pl-PL" dirty="0" smtClean="0"/>
              <a:t>złamania żeber i złamania kompresyjne kręgów kręgosłupa,</a:t>
            </a:r>
          </a:p>
          <a:p>
            <a:r>
              <a:rPr lang="pl-PL" dirty="0" smtClean="0"/>
              <a:t>odma opłucnowa,</a:t>
            </a:r>
          </a:p>
          <a:p>
            <a:r>
              <a:rPr lang="pl-PL" dirty="0" smtClean="0"/>
              <a:t>zatorowość płucna,</a:t>
            </a:r>
          </a:p>
          <a:p>
            <a:r>
              <a:rPr lang="pl-PL" dirty="0" smtClean="0"/>
              <a:t>krwawienie do dróg oddechowych,</a:t>
            </a:r>
          </a:p>
          <a:p>
            <a:r>
              <a:rPr lang="pl-PL" dirty="0" smtClean="0"/>
              <a:t>ciężkie zaburzenia rytmu serca,</a:t>
            </a:r>
          </a:p>
          <a:p>
            <a:r>
              <a:rPr lang="pl-PL" dirty="0" smtClean="0"/>
              <a:t>ból przy oklepywaniu.</a:t>
            </a:r>
          </a:p>
          <a:p>
            <a:endParaRPr lang="pl-PL"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Zasady pionizacji</a:t>
            </a:r>
            <a:endParaRPr lang="pl-PL" dirty="0"/>
          </a:p>
        </p:txBody>
      </p:sp>
      <p:sp>
        <p:nvSpPr>
          <p:cNvPr id="3" name="Symbol zastępczy zawartości 2"/>
          <p:cNvSpPr>
            <a:spLocks noGrp="1"/>
          </p:cNvSpPr>
          <p:nvPr>
            <p:ph idx="1"/>
          </p:nvPr>
        </p:nvSpPr>
        <p:spPr/>
        <p:txBody>
          <a:bodyPr/>
          <a:lstStyle/>
          <a:p>
            <a:r>
              <a:rPr lang="pl-PL" dirty="0" smtClean="0"/>
              <a:t>Pionizacja powinna poprzedzać naukę chodzenia.</a:t>
            </a:r>
          </a:p>
          <a:p>
            <a:r>
              <a:rPr lang="pl-PL" dirty="0" smtClean="0"/>
              <a:t>Kolejność:</a:t>
            </a:r>
          </a:p>
          <a:p>
            <a:pPr marL="514350" indent="-514350">
              <a:buFont typeface="+mj-lt"/>
              <a:buAutoNum type="arabicPeriod"/>
            </a:pPr>
            <a:r>
              <a:rPr lang="pl-PL" dirty="0" smtClean="0"/>
              <a:t>Pozycja leżąca.</a:t>
            </a:r>
          </a:p>
          <a:p>
            <a:pPr marL="514350" indent="-514350">
              <a:buFont typeface="+mj-lt"/>
              <a:buAutoNum type="arabicPeriod"/>
            </a:pPr>
            <a:r>
              <a:rPr lang="pl-PL" dirty="0" smtClean="0"/>
              <a:t>Adaptacja układu krążeniowo-naczyniowego.</a:t>
            </a:r>
          </a:p>
          <a:p>
            <a:pPr marL="514350" indent="-514350">
              <a:buFont typeface="+mj-lt"/>
              <a:buAutoNum type="arabicPeriod"/>
            </a:pPr>
            <a:r>
              <a:rPr lang="pl-PL" dirty="0" smtClean="0"/>
              <a:t>Przejście do pozycji siedzącej.</a:t>
            </a:r>
          </a:p>
          <a:p>
            <a:pPr marL="514350" indent="-514350">
              <a:buFont typeface="+mj-lt"/>
              <a:buAutoNum type="arabicPeriod"/>
            </a:pPr>
            <a:r>
              <a:rPr lang="pl-PL" dirty="0" smtClean="0"/>
              <a:t>Przejście do pozycji stojącej.</a:t>
            </a:r>
            <a:endParaRPr lang="pl-PL"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Wskazania do pionizacji:</a:t>
            </a:r>
            <a:endParaRPr lang="pl-PL" dirty="0"/>
          </a:p>
        </p:txBody>
      </p:sp>
      <p:sp>
        <p:nvSpPr>
          <p:cNvPr id="3" name="Symbol zastępczy zawartości 2"/>
          <p:cNvSpPr>
            <a:spLocks noGrp="1"/>
          </p:cNvSpPr>
          <p:nvPr>
            <p:ph idx="1"/>
          </p:nvPr>
        </p:nvSpPr>
        <p:spPr/>
        <p:txBody>
          <a:bodyPr/>
          <a:lstStyle/>
          <a:p>
            <a:r>
              <a:rPr lang="pl-PL" dirty="0" smtClean="0"/>
              <a:t>stan po długotrwałym przebywaniu w łóżku,</a:t>
            </a:r>
          </a:p>
          <a:p>
            <a:r>
              <a:rPr lang="pl-PL" dirty="0" smtClean="0"/>
              <a:t>porażenia kończyn dolnych.</a:t>
            </a:r>
          </a:p>
          <a:p>
            <a:endParaRPr lang="pl-PL"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357298"/>
          </a:xfrm>
        </p:spPr>
        <p:txBody>
          <a:bodyPr>
            <a:normAutofit/>
          </a:bodyPr>
          <a:lstStyle/>
          <a:p>
            <a:pPr algn="l"/>
            <a:r>
              <a:rPr lang="pl-PL" sz="3600" dirty="0" smtClean="0"/>
              <a:t>Pionizacja przy łóżku </a:t>
            </a:r>
            <a:br>
              <a:rPr lang="pl-PL" sz="3600" dirty="0" smtClean="0"/>
            </a:br>
            <a:r>
              <a:rPr lang="pl-PL" sz="3600" dirty="0" smtClean="0"/>
              <a:t>chorego-czynna</a:t>
            </a:r>
            <a:endParaRPr lang="pl-PL" sz="3600" dirty="0"/>
          </a:p>
        </p:txBody>
      </p:sp>
      <p:sp>
        <p:nvSpPr>
          <p:cNvPr id="3" name="Symbol zastępczy zawartości 2"/>
          <p:cNvSpPr>
            <a:spLocks noGrp="1"/>
          </p:cNvSpPr>
          <p:nvPr>
            <p:ph idx="1"/>
          </p:nvPr>
        </p:nvSpPr>
        <p:spPr>
          <a:xfrm>
            <a:off x="457200" y="1142984"/>
            <a:ext cx="8229600" cy="4929223"/>
          </a:xfrm>
        </p:spPr>
        <p:txBody>
          <a:bodyPr>
            <a:noAutofit/>
          </a:bodyPr>
          <a:lstStyle/>
          <a:p>
            <a:pPr marL="514350" indent="-514350">
              <a:buFont typeface="+mj-lt"/>
              <a:buAutoNum type="arabicPeriod"/>
            </a:pPr>
            <a:r>
              <a:rPr lang="pl-PL" sz="2400" dirty="0" smtClean="0"/>
              <a:t>Unoszenie głowy,</a:t>
            </a:r>
          </a:p>
          <a:p>
            <a:pPr marL="514350" indent="-514350">
              <a:buFont typeface="+mj-lt"/>
              <a:buAutoNum type="arabicPeriod"/>
            </a:pPr>
            <a:r>
              <a:rPr lang="pl-PL" sz="2400" dirty="0" smtClean="0"/>
              <a:t>Siad z ukośnym ustawienie tułowia w łóżku ,</a:t>
            </a:r>
          </a:p>
          <a:p>
            <a:pPr marL="514350" indent="-514350">
              <a:buFont typeface="+mj-lt"/>
              <a:buAutoNum type="arabicPeriod"/>
            </a:pPr>
            <a:r>
              <a:rPr lang="pl-PL" sz="2400" dirty="0" smtClean="0"/>
              <a:t>Siad płaski, </a:t>
            </a:r>
          </a:p>
          <a:p>
            <a:pPr marL="514350" indent="-514350">
              <a:buFont typeface="+mj-lt"/>
              <a:buAutoNum type="arabicPeriod"/>
            </a:pPr>
            <a:r>
              <a:rPr lang="pl-PL" sz="2400" dirty="0" smtClean="0"/>
              <a:t>Siad płaski z nogami zwieszonymi ) Przesiadanie na wózek ,</a:t>
            </a:r>
          </a:p>
          <a:p>
            <a:pPr marL="514350" indent="-514350">
              <a:buFont typeface="+mj-lt"/>
              <a:buAutoNum type="arabicPeriod"/>
            </a:pPr>
            <a:r>
              <a:rPr lang="pl-PL" sz="2400" dirty="0" smtClean="0"/>
              <a:t>Stanie z równomiernym obciążaniem </a:t>
            </a:r>
            <a:r>
              <a:rPr lang="pl-PL" sz="2400" dirty="0" err="1" smtClean="0"/>
              <a:t>kkd</a:t>
            </a:r>
            <a:r>
              <a:rPr lang="pl-PL" sz="2400" dirty="0" smtClean="0"/>
              <a:t> ,</a:t>
            </a:r>
          </a:p>
          <a:p>
            <a:pPr marL="514350" indent="-514350">
              <a:buFont typeface="+mj-lt"/>
              <a:buAutoNum type="arabicPeriod"/>
            </a:pPr>
            <a:r>
              <a:rPr lang="pl-PL" sz="2400" dirty="0" smtClean="0"/>
              <a:t>Ćw. Równoważne w staniu ,</a:t>
            </a:r>
          </a:p>
          <a:p>
            <a:pPr marL="514350" indent="-514350">
              <a:buFont typeface="+mj-lt"/>
              <a:buAutoNum type="arabicPeriod"/>
            </a:pPr>
            <a:r>
              <a:rPr lang="pl-PL" sz="2400" dirty="0" smtClean="0"/>
              <a:t>Nauka chodu, </a:t>
            </a:r>
          </a:p>
          <a:p>
            <a:pPr marL="514350" indent="-514350">
              <a:buFont typeface="+mj-lt"/>
              <a:buAutoNum type="arabicPeriod"/>
            </a:pPr>
            <a:r>
              <a:rPr lang="pl-PL" sz="2400" dirty="0" smtClean="0"/>
              <a:t>Wydłużanie dystansu ,</a:t>
            </a:r>
          </a:p>
          <a:p>
            <a:pPr marL="514350" indent="-514350">
              <a:buFont typeface="+mj-lt"/>
              <a:buAutoNum type="arabicPeriod"/>
            </a:pPr>
            <a:r>
              <a:rPr lang="pl-PL" sz="2400" dirty="0" smtClean="0"/>
              <a:t>Zmniejszanie użycia przyrządów ,</a:t>
            </a:r>
          </a:p>
          <a:p>
            <a:pPr marL="514350" indent="-514350">
              <a:buFont typeface="+mj-lt"/>
              <a:buAutoNum type="arabicPeriod"/>
            </a:pPr>
            <a:r>
              <a:rPr lang="pl-PL" sz="2400" dirty="0" smtClean="0"/>
              <a:t>Chód po nierównym podłożu i po podłożu o różnej twardości ,</a:t>
            </a:r>
          </a:p>
          <a:p>
            <a:pPr marL="514350" indent="-514350">
              <a:buFont typeface="+mj-lt"/>
              <a:buAutoNum type="arabicPeriod"/>
            </a:pPr>
            <a:r>
              <a:rPr lang="pl-PL" sz="2400" dirty="0" smtClean="0"/>
              <a:t>Chód po torze przeszkód ,</a:t>
            </a:r>
          </a:p>
          <a:p>
            <a:pPr marL="514350" indent="-514350">
              <a:buFont typeface="+mj-lt"/>
              <a:buAutoNum type="arabicPeriod"/>
            </a:pPr>
            <a:r>
              <a:rPr lang="pl-PL" sz="2400" dirty="0" smtClean="0"/>
              <a:t>Chód po schodach ,</a:t>
            </a:r>
          </a:p>
          <a:p>
            <a:pPr marL="514350" indent="-514350">
              <a:buFont typeface="+mj-lt"/>
              <a:buAutoNum type="arabicPeriod"/>
            </a:pPr>
            <a:r>
              <a:rPr lang="pl-PL" sz="2400" dirty="0" smtClean="0"/>
              <a:t>Nauka padania.</a:t>
            </a:r>
            <a:endParaRPr lang="pl-PL"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285728"/>
            <a:ext cx="8229600" cy="71438"/>
          </a:xfrm>
        </p:spPr>
        <p:txBody>
          <a:bodyPr>
            <a:normAutofit fontScale="90000"/>
          </a:bodyPr>
          <a:lstStyle/>
          <a:p>
            <a:pPr algn="l"/>
            <a:endParaRPr lang="pl-PL" sz="3600" dirty="0"/>
          </a:p>
        </p:txBody>
      </p:sp>
      <p:sp>
        <p:nvSpPr>
          <p:cNvPr id="3" name="Symbol zastępczy zawartości 2"/>
          <p:cNvSpPr>
            <a:spLocks noGrp="1"/>
          </p:cNvSpPr>
          <p:nvPr>
            <p:ph idx="1"/>
          </p:nvPr>
        </p:nvSpPr>
        <p:spPr>
          <a:xfrm>
            <a:off x="457200" y="571480"/>
            <a:ext cx="8229600" cy="5601036"/>
          </a:xfrm>
        </p:spPr>
        <p:txBody>
          <a:bodyPr>
            <a:normAutofit/>
          </a:bodyPr>
          <a:lstStyle/>
          <a:p>
            <a:r>
              <a:rPr lang="pl-PL" sz="2400" u="sng" dirty="0" smtClean="0"/>
              <a:t>Pozycja wyjściowa </a:t>
            </a:r>
            <a:r>
              <a:rPr lang="pl-PL" sz="2400" dirty="0" smtClean="0"/>
              <a:t>to układ ciała przed wykonaniem danego ćwiczenia, np. : pozycja wyjściowa leżenie na plecach, nogi podkurczone, stopy oparte na podłożu; </a:t>
            </a:r>
            <a:br>
              <a:rPr lang="pl-PL" sz="2400" dirty="0" smtClean="0"/>
            </a:br>
            <a:r>
              <a:rPr lang="pl-PL" sz="2400" dirty="0" smtClean="0"/>
              <a:t>ruch : wznos ramion przodem w górę i powrót do pozycji wyjściowej.</a:t>
            </a:r>
          </a:p>
          <a:p>
            <a:endParaRPr lang="pl-PL" sz="2400" dirty="0" smtClean="0"/>
          </a:p>
          <a:p>
            <a:r>
              <a:rPr lang="pl-PL" sz="2400" dirty="0" smtClean="0"/>
              <a:t>Im większa powierzchnia oparcia w pozycji wyjściowej, tym mniejszy wysiłek konieczny do utrzymania równowagi.</a:t>
            </a:r>
            <a:endParaRPr lang="pl-PL"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1389514"/>
          </a:xfrm>
        </p:spPr>
        <p:txBody>
          <a:bodyPr>
            <a:normAutofit fontScale="90000"/>
          </a:bodyPr>
          <a:lstStyle/>
          <a:p>
            <a:pPr algn="ctr"/>
            <a:r>
              <a:rPr lang="pl-PL" dirty="0" smtClean="0"/>
              <a:t>Pionizacja  bierna – na stole </a:t>
            </a:r>
            <a:r>
              <a:rPr lang="pl-PL" dirty="0" err="1" smtClean="0"/>
              <a:t>pionizacyjnym</a:t>
            </a:r>
            <a:endParaRPr lang="pl-PL" dirty="0"/>
          </a:p>
        </p:txBody>
      </p:sp>
      <p:sp>
        <p:nvSpPr>
          <p:cNvPr id="3" name="Symbol zastępczy zawartości 2"/>
          <p:cNvSpPr>
            <a:spLocks noGrp="1"/>
          </p:cNvSpPr>
          <p:nvPr>
            <p:ph idx="1"/>
          </p:nvPr>
        </p:nvSpPr>
        <p:spPr>
          <a:xfrm>
            <a:off x="457200" y="1714487"/>
            <a:ext cx="8229600" cy="4458029"/>
          </a:xfrm>
        </p:spPr>
        <p:txBody>
          <a:bodyPr/>
          <a:lstStyle/>
          <a:p>
            <a:r>
              <a:rPr lang="pl-PL" dirty="0" smtClean="0"/>
              <a:t>Po udarze- pionizację zaczynamy od kąta 15 stopni, czas 1-5minut,</a:t>
            </a:r>
          </a:p>
          <a:p>
            <a:r>
              <a:rPr lang="pl-PL" dirty="0" smtClean="0"/>
              <a:t>Po urazach kręgosłupa – kąt 40 stopni, czas 3-5 minut,</a:t>
            </a:r>
          </a:p>
          <a:p>
            <a:r>
              <a:rPr lang="pl-PL" dirty="0" smtClean="0"/>
              <a:t>Kąt zwiększamy codziennie o 5-6 stopni, również wydłużamy czas,</a:t>
            </a:r>
          </a:p>
          <a:p>
            <a:r>
              <a:rPr lang="pl-PL" dirty="0" smtClean="0"/>
              <a:t>Pacjenta uważa się za spionizowanego, gdy może stać 30 minut.</a:t>
            </a:r>
            <a:endParaRPr lang="pl-PL"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Uwaga!!!</a:t>
            </a:r>
            <a:endParaRPr lang="pl-PL" dirty="0"/>
          </a:p>
        </p:txBody>
      </p:sp>
      <p:sp>
        <p:nvSpPr>
          <p:cNvPr id="3" name="Symbol zastępczy zawartości 2"/>
          <p:cNvSpPr>
            <a:spLocks noGrp="1"/>
          </p:cNvSpPr>
          <p:nvPr>
            <p:ph idx="1"/>
          </p:nvPr>
        </p:nvSpPr>
        <p:spPr/>
        <p:txBody>
          <a:bodyPr/>
          <a:lstStyle/>
          <a:p>
            <a:r>
              <a:rPr lang="pl-PL" dirty="0" smtClean="0"/>
              <a:t>Podczas pionizacji należy pamiętać o pomiarze tętna i ciśnienia krwi!!!!</a:t>
            </a:r>
          </a:p>
          <a:p>
            <a:endParaRPr lang="pl-PL" dirty="0" smtClean="0"/>
          </a:p>
          <a:p>
            <a:r>
              <a:rPr lang="pl-PL" dirty="0" smtClean="0"/>
              <a:t>W trakcie prowadzimy ćwiczenia równoważne i koordynacyjne.</a:t>
            </a:r>
            <a:endParaRPr lang="pl-PL"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45719"/>
          </a:xfrm>
        </p:spPr>
        <p:txBody>
          <a:bodyPr>
            <a:normAutofit fontScale="90000"/>
          </a:bodyPr>
          <a:lstStyle/>
          <a:p>
            <a:pPr algn="l"/>
            <a:r>
              <a:rPr lang="pl-PL" sz="2700" dirty="0" smtClean="0"/>
              <a:t/>
            </a:r>
            <a:br>
              <a:rPr lang="pl-PL" sz="2700" dirty="0" smtClean="0"/>
            </a:br>
            <a:r>
              <a:rPr lang="pl-PL" dirty="0" smtClean="0"/>
              <a:t/>
            </a:r>
            <a:br>
              <a:rPr lang="pl-PL" dirty="0" smtClean="0"/>
            </a:br>
            <a:endParaRPr lang="pl-PL" dirty="0"/>
          </a:p>
        </p:txBody>
      </p:sp>
      <p:sp>
        <p:nvSpPr>
          <p:cNvPr id="3" name="Symbol zastępczy zawartości 2"/>
          <p:cNvSpPr>
            <a:spLocks noGrp="1"/>
          </p:cNvSpPr>
          <p:nvPr>
            <p:ph idx="1"/>
          </p:nvPr>
        </p:nvSpPr>
        <p:spPr>
          <a:xfrm>
            <a:off x="457200" y="642919"/>
            <a:ext cx="8229600" cy="5529598"/>
          </a:xfrm>
        </p:spPr>
        <p:txBody>
          <a:bodyPr>
            <a:normAutofit fontScale="92500" lnSpcReduction="20000"/>
          </a:bodyPr>
          <a:lstStyle/>
          <a:p>
            <a:pPr>
              <a:buNone/>
            </a:pPr>
            <a:r>
              <a:rPr lang="pl-PL" dirty="0" smtClean="0"/>
              <a:t>   Podczas unieruchomienia zdolność odruchowego wyrównania przez układ krążenia zaburzeń wynikających ze zmiany  pozycji zanika, efektem tego są objawy:</a:t>
            </a:r>
          </a:p>
          <a:p>
            <a:pPr>
              <a:buNone/>
            </a:pPr>
            <a:endParaRPr lang="pl-PL" dirty="0" smtClean="0"/>
          </a:p>
          <a:p>
            <a:r>
              <a:rPr lang="pl-PL" dirty="0" smtClean="0"/>
              <a:t>Omdlenie,</a:t>
            </a:r>
          </a:p>
          <a:p>
            <a:r>
              <a:rPr lang="pl-PL" dirty="0" smtClean="0"/>
              <a:t>Osłabienie,</a:t>
            </a:r>
          </a:p>
          <a:p>
            <a:r>
              <a:rPr lang="pl-PL" dirty="0" smtClean="0"/>
              <a:t>Zaburzenia świadomości,</a:t>
            </a:r>
          </a:p>
          <a:p>
            <a:r>
              <a:rPr lang="pl-PL" dirty="0" smtClean="0"/>
              <a:t>Zaburzenia widzenia,</a:t>
            </a:r>
          </a:p>
          <a:p>
            <a:r>
              <a:rPr lang="pl-PL" dirty="0" smtClean="0"/>
              <a:t>Złe samopoczucie – uczucie słodkości w ustach,</a:t>
            </a:r>
          </a:p>
          <a:p>
            <a:r>
              <a:rPr lang="pl-PL" dirty="0" smtClean="0"/>
              <a:t>Nudności.</a:t>
            </a:r>
          </a:p>
          <a:p>
            <a:pPr>
              <a:buNone/>
            </a:pPr>
            <a:r>
              <a:rPr lang="pl-PL" dirty="0" smtClean="0"/>
              <a:t> </a:t>
            </a:r>
          </a:p>
          <a:p>
            <a:pPr>
              <a:buNone/>
            </a:pPr>
            <a:r>
              <a:rPr lang="pl-PL" sz="2000" dirty="0" smtClean="0"/>
              <a:t/>
            </a:r>
            <a:br>
              <a:rPr lang="pl-PL" sz="2000" dirty="0" smtClean="0"/>
            </a:br>
            <a:endParaRPr lang="pl-PL"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smtClean="0"/>
              <a:t>Nauka chodu-metodyka:</a:t>
            </a:r>
            <a:endParaRPr lang="pl-PL" dirty="0"/>
          </a:p>
        </p:txBody>
      </p:sp>
      <p:sp>
        <p:nvSpPr>
          <p:cNvPr id="3" name="Symbol zastępczy zawartości 2"/>
          <p:cNvSpPr>
            <a:spLocks noGrp="1"/>
          </p:cNvSpPr>
          <p:nvPr>
            <p:ph idx="1"/>
          </p:nvPr>
        </p:nvSpPr>
        <p:spPr/>
        <p:txBody>
          <a:bodyPr/>
          <a:lstStyle/>
          <a:p>
            <a:r>
              <a:rPr lang="pl-PL" dirty="0" smtClean="0"/>
              <a:t>I etap: </a:t>
            </a:r>
          </a:p>
          <a:p>
            <a:r>
              <a:rPr lang="pl-PL" dirty="0" smtClean="0"/>
              <a:t>nauka lokomocji – wózek inwalidzki</a:t>
            </a:r>
          </a:p>
          <a:p>
            <a:pPr>
              <a:buNone/>
            </a:pPr>
            <a:r>
              <a:rPr lang="pl-PL" dirty="0" smtClean="0"/>
              <a:t>-przesiadanie się z łóżka na wózek,</a:t>
            </a:r>
          </a:p>
          <a:p>
            <a:pPr>
              <a:buNone/>
            </a:pPr>
            <a:r>
              <a:rPr lang="pl-PL" dirty="0" smtClean="0"/>
              <a:t>-jazda na wózku po równym podłożu,</a:t>
            </a:r>
          </a:p>
          <a:p>
            <a:pPr>
              <a:buNone/>
            </a:pPr>
            <a:r>
              <a:rPr lang="pl-PL" dirty="0" smtClean="0"/>
              <a:t>-zsiadanie z wózka na ziemię i powrót,</a:t>
            </a:r>
          </a:p>
          <a:p>
            <a:pPr>
              <a:buNone/>
            </a:pPr>
            <a:r>
              <a:rPr lang="pl-PL" dirty="0" smtClean="0"/>
              <a:t>-jazda po terenach pochyłych,</a:t>
            </a:r>
          </a:p>
          <a:p>
            <a:pPr>
              <a:buNone/>
            </a:pPr>
            <a:r>
              <a:rPr lang="pl-PL" dirty="0" smtClean="0"/>
              <a:t>-manewrowanie wózkiem.</a:t>
            </a:r>
            <a:endParaRPr lang="pl-PL"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960886"/>
          </a:xfrm>
        </p:spPr>
        <p:txBody>
          <a:bodyPr>
            <a:normAutofit/>
          </a:bodyPr>
          <a:lstStyle/>
          <a:p>
            <a:pPr algn="l"/>
            <a:r>
              <a:rPr lang="pl-PL" sz="3600" dirty="0" smtClean="0"/>
              <a:t>Nauka chodu-metodyka:</a:t>
            </a:r>
            <a:endParaRPr lang="pl-PL" sz="3600" dirty="0"/>
          </a:p>
        </p:txBody>
      </p:sp>
      <p:sp>
        <p:nvSpPr>
          <p:cNvPr id="3" name="Symbol zastępczy zawartości 2"/>
          <p:cNvSpPr>
            <a:spLocks noGrp="1"/>
          </p:cNvSpPr>
          <p:nvPr>
            <p:ph idx="1"/>
          </p:nvPr>
        </p:nvSpPr>
        <p:spPr>
          <a:xfrm>
            <a:off x="457200" y="1428736"/>
            <a:ext cx="8229600" cy="5429263"/>
          </a:xfrm>
        </p:spPr>
        <p:txBody>
          <a:bodyPr>
            <a:normAutofit fontScale="92500" lnSpcReduction="20000"/>
          </a:bodyPr>
          <a:lstStyle/>
          <a:p>
            <a:r>
              <a:rPr lang="pl-PL" dirty="0" smtClean="0"/>
              <a:t>II etap:</a:t>
            </a:r>
          </a:p>
          <a:p>
            <a:r>
              <a:rPr lang="pl-PL" dirty="0" smtClean="0"/>
              <a:t>Właściwa nauka chodu rozpoczyna się od ćwiczeń przy barierkach,</a:t>
            </a:r>
          </a:p>
          <a:p>
            <a:r>
              <a:rPr lang="pl-PL" dirty="0" smtClean="0"/>
              <a:t>Ćwiczenia równoważne:</a:t>
            </a:r>
          </a:p>
          <a:p>
            <a:pPr>
              <a:buFontTx/>
              <a:buChar char="-"/>
            </a:pPr>
            <a:r>
              <a:rPr lang="pl-PL" dirty="0" smtClean="0"/>
              <a:t>sterowanie górą – przenoszenie ciężkiej piłki kończynami górnymi,</a:t>
            </a:r>
          </a:p>
          <a:p>
            <a:pPr>
              <a:buFontTx/>
              <a:buChar char="-"/>
            </a:pPr>
            <a:r>
              <a:rPr lang="pl-PL" dirty="0" smtClean="0"/>
              <a:t>Sterowanie dołem – stanie na jednej nodze, wykroki</a:t>
            </a:r>
          </a:p>
          <a:p>
            <a:r>
              <a:rPr lang="pl-PL" dirty="0" smtClean="0"/>
              <a:t>Ćwiczenia z balansem miednicy,</a:t>
            </a:r>
          </a:p>
          <a:p>
            <a:r>
              <a:rPr lang="pl-PL" dirty="0" smtClean="0"/>
              <a:t>Chód ze swobodnym pokonywaniem chodu,</a:t>
            </a:r>
          </a:p>
          <a:p>
            <a:r>
              <a:rPr lang="pl-PL" dirty="0" smtClean="0"/>
              <a:t>W momencie opanowania chodu w barierkach, rozpoczynamy naukę chodu poza nimi.</a:t>
            </a:r>
            <a:endParaRPr lang="pl-PL"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smtClean="0"/>
              <a:t>Nauka chodu-metodyka:</a:t>
            </a:r>
            <a:endParaRPr lang="pl-PL" dirty="0"/>
          </a:p>
        </p:txBody>
      </p:sp>
      <p:sp>
        <p:nvSpPr>
          <p:cNvPr id="3" name="Symbol zastępczy zawartości 2"/>
          <p:cNvSpPr>
            <a:spLocks noGrp="1"/>
          </p:cNvSpPr>
          <p:nvPr>
            <p:ph idx="1"/>
          </p:nvPr>
        </p:nvSpPr>
        <p:spPr/>
        <p:txBody>
          <a:bodyPr/>
          <a:lstStyle/>
          <a:p>
            <a:r>
              <a:rPr lang="pl-PL" dirty="0" smtClean="0"/>
              <a:t>Chodzenie za pomocą </a:t>
            </a:r>
            <a:r>
              <a:rPr lang="pl-PL" dirty="0" err="1" smtClean="0"/>
              <a:t>balkonika</a:t>
            </a:r>
            <a:r>
              <a:rPr lang="pl-PL" dirty="0" smtClean="0"/>
              <a:t>,</a:t>
            </a:r>
          </a:p>
          <a:p>
            <a:r>
              <a:rPr lang="pl-PL" dirty="0" smtClean="0"/>
              <a:t>Chodzenie za pomocą kul.</a:t>
            </a:r>
            <a:endParaRPr lang="pl-PL"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smtClean="0"/>
              <a:t>Nauka chodu-metodyka:</a:t>
            </a:r>
            <a:endParaRPr lang="pl-PL" dirty="0"/>
          </a:p>
        </p:txBody>
      </p:sp>
      <p:sp>
        <p:nvSpPr>
          <p:cNvPr id="3" name="Symbol zastępczy zawartości 2"/>
          <p:cNvSpPr>
            <a:spLocks noGrp="1"/>
          </p:cNvSpPr>
          <p:nvPr>
            <p:ph idx="1"/>
          </p:nvPr>
        </p:nvSpPr>
        <p:spPr>
          <a:xfrm>
            <a:off x="457200" y="1646236"/>
            <a:ext cx="8229600" cy="5211763"/>
          </a:xfrm>
        </p:spPr>
        <p:txBody>
          <a:bodyPr>
            <a:normAutofit fontScale="85000" lnSpcReduction="20000"/>
          </a:bodyPr>
          <a:lstStyle/>
          <a:p>
            <a:r>
              <a:rPr lang="pl-PL" dirty="0" smtClean="0"/>
              <a:t>IV etap: </a:t>
            </a:r>
          </a:p>
          <a:p>
            <a:r>
              <a:rPr lang="pl-PL" dirty="0" smtClean="0"/>
              <a:t>Chodzenie bez pomocy przyrządów ortopedycznych</a:t>
            </a:r>
          </a:p>
          <a:p>
            <a:r>
              <a:rPr lang="pl-PL" dirty="0" smtClean="0"/>
              <a:t>Chodzenie po podłożach o zmiennej twardości</a:t>
            </a:r>
          </a:p>
          <a:p>
            <a:pPr>
              <a:buFontTx/>
              <a:buChar char="-"/>
            </a:pPr>
            <a:r>
              <a:rPr lang="pl-PL" dirty="0" smtClean="0"/>
              <a:t>Trudniej na miękkich podłożach,</a:t>
            </a:r>
          </a:p>
          <a:p>
            <a:pPr>
              <a:buFontTx/>
              <a:buChar char="-"/>
            </a:pPr>
            <a:r>
              <a:rPr lang="pl-PL" dirty="0" smtClean="0"/>
              <a:t>Niezbędna jest asekuracja.</a:t>
            </a:r>
          </a:p>
          <a:p>
            <a:r>
              <a:rPr lang="pl-PL" dirty="0" smtClean="0"/>
              <a:t>Chodzenie z pokonywaniem różnicy poziomów</a:t>
            </a:r>
          </a:p>
          <a:p>
            <a:pPr>
              <a:buFontTx/>
              <a:buChar char="-"/>
            </a:pPr>
            <a:r>
              <a:rPr lang="pl-PL" dirty="0" smtClean="0"/>
              <a:t>Rozpoczynamy naukę na schodach niskich z poręczą,</a:t>
            </a:r>
          </a:p>
          <a:p>
            <a:pPr>
              <a:buFontTx/>
              <a:buChar char="-"/>
            </a:pPr>
            <a:r>
              <a:rPr lang="pl-PL" dirty="0" smtClean="0">
                <a:solidFill>
                  <a:srgbClr val="FF0000"/>
                </a:solidFill>
              </a:rPr>
              <a:t>Pierwszy krok przy wchodzeniu wykonuje kończyna zdrowa,</a:t>
            </a:r>
          </a:p>
          <a:p>
            <a:pPr>
              <a:buFontTx/>
              <a:buChar char="-"/>
            </a:pPr>
            <a:r>
              <a:rPr lang="pl-PL" dirty="0" smtClean="0">
                <a:solidFill>
                  <a:srgbClr val="FF0000"/>
                </a:solidFill>
              </a:rPr>
              <a:t>Przy schodzeniu pierwszy ruch wykonuje kończyna chora,</a:t>
            </a:r>
            <a:endParaRPr lang="pl-PL" dirty="0" smtClean="0"/>
          </a:p>
          <a:p>
            <a:pPr>
              <a:buFontTx/>
              <a:buChar char="-"/>
            </a:pPr>
            <a:r>
              <a:rPr lang="pl-PL" dirty="0" smtClean="0"/>
              <a:t>Kolejny etap – schody komunikacyjne.</a:t>
            </a:r>
            <a:endParaRPr lang="pl-PL"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960886"/>
          </a:xfrm>
        </p:spPr>
        <p:txBody>
          <a:bodyPr>
            <a:normAutofit/>
          </a:bodyPr>
          <a:lstStyle/>
          <a:p>
            <a:pPr algn="ctr"/>
            <a:r>
              <a:rPr lang="pl-PL" b="1" dirty="0" smtClean="0"/>
              <a:t>Zasady padania</a:t>
            </a:r>
            <a:endParaRPr lang="pl-PL" dirty="0"/>
          </a:p>
        </p:txBody>
      </p:sp>
      <p:sp>
        <p:nvSpPr>
          <p:cNvPr id="3" name="Symbol zastępczy zawartości 2"/>
          <p:cNvSpPr>
            <a:spLocks noGrp="1"/>
          </p:cNvSpPr>
          <p:nvPr>
            <p:ph idx="1"/>
          </p:nvPr>
        </p:nvSpPr>
        <p:spPr/>
        <p:txBody>
          <a:bodyPr>
            <a:normAutofit fontScale="70000" lnSpcReduction="20000"/>
          </a:bodyPr>
          <a:lstStyle/>
          <a:p>
            <a:r>
              <a:rPr lang="pl-PL" b="1" dirty="0" smtClean="0"/>
              <a:t>Nie bronić się przed upadkiem!</a:t>
            </a:r>
          </a:p>
          <a:p>
            <a:r>
              <a:rPr lang="pl-PL" dirty="0" smtClean="0"/>
              <a:t>Jeśli chodzi się z kulą lub laską – odrzucić,</a:t>
            </a:r>
          </a:p>
          <a:p>
            <a:r>
              <a:rPr lang="pl-PL" dirty="0" smtClean="0"/>
              <a:t>Starać się upaść przodem,</a:t>
            </a:r>
          </a:p>
          <a:p>
            <a:r>
              <a:rPr lang="pl-PL" dirty="0" smtClean="0"/>
              <a:t>Amortyzacja upadku przez ugięcie </a:t>
            </a:r>
            <a:r>
              <a:rPr lang="pl-PL" dirty="0" err="1" smtClean="0"/>
              <a:t>kkg</a:t>
            </a:r>
            <a:r>
              <a:rPr lang="pl-PL" dirty="0" smtClean="0"/>
              <a:t> w </a:t>
            </a:r>
            <a:r>
              <a:rPr lang="pl-PL" dirty="0" err="1" smtClean="0"/>
              <a:t>st.łokciowych</a:t>
            </a:r>
            <a:endParaRPr lang="pl-PL" dirty="0" smtClean="0"/>
          </a:p>
          <a:p>
            <a:r>
              <a:rPr lang="pl-PL" dirty="0" smtClean="0"/>
              <a:t>Samodzielny powrót do pozycji pionowej, uniesienie miednicy i cofanie kończyn górnych, przy wyprostowanych stawach kolanowych i stopach opartych o ścianę.</a:t>
            </a:r>
          </a:p>
          <a:p>
            <a:pPr>
              <a:buNone/>
            </a:pPr>
            <a:endParaRPr lang="pl-PL" dirty="0" smtClean="0"/>
          </a:p>
          <a:p>
            <a:r>
              <a:rPr lang="pl-PL" u="sng" dirty="0" smtClean="0"/>
              <a:t>Nauka padania:</a:t>
            </a:r>
          </a:p>
          <a:p>
            <a:r>
              <a:rPr lang="pl-PL" dirty="0" smtClean="0"/>
              <a:t>Opad na ścianę,</a:t>
            </a:r>
          </a:p>
          <a:p>
            <a:r>
              <a:rPr lang="pl-PL" dirty="0" smtClean="0"/>
              <a:t>Upadek na kilka warstw materaca,</a:t>
            </a:r>
          </a:p>
          <a:p>
            <a:r>
              <a:rPr lang="pl-PL" dirty="0" smtClean="0"/>
              <a:t>Upadek na jeden materac,</a:t>
            </a:r>
          </a:p>
          <a:p>
            <a:r>
              <a:rPr lang="pl-PL" dirty="0" smtClean="0"/>
              <a:t>Upadek na podłogę, </a:t>
            </a:r>
          </a:p>
          <a:p>
            <a:r>
              <a:rPr lang="pl-PL" dirty="0" smtClean="0"/>
              <a:t>Upadek na podłogę ze zmianą kierunku</a:t>
            </a:r>
          </a:p>
          <a:p>
            <a:r>
              <a:rPr lang="pl-PL" dirty="0" smtClean="0"/>
              <a:t>Niespodziewany upadek w wiadomym kierunku,</a:t>
            </a:r>
          </a:p>
          <a:p>
            <a:r>
              <a:rPr lang="pl-PL" dirty="0" smtClean="0"/>
              <a:t>Niespodziewany upadek w niewiadomym kierunku</a:t>
            </a:r>
            <a:endParaRPr lang="pl-PL"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dirty="0" smtClean="0"/>
              <a:t>Długość kul łokciowych:</a:t>
            </a:r>
            <a:endParaRPr lang="pl-PL" dirty="0"/>
          </a:p>
        </p:txBody>
      </p:sp>
      <p:sp>
        <p:nvSpPr>
          <p:cNvPr id="3" name="Symbol zastępczy zawartości 2"/>
          <p:cNvSpPr>
            <a:spLocks noGrp="1"/>
          </p:cNvSpPr>
          <p:nvPr>
            <p:ph idx="1"/>
          </p:nvPr>
        </p:nvSpPr>
        <p:spPr/>
        <p:txBody>
          <a:bodyPr/>
          <a:lstStyle/>
          <a:p>
            <a:r>
              <a:rPr lang="pl-PL" dirty="0" smtClean="0"/>
              <a:t>Pacjent ma na sobie buty, w których będzie chodził,</a:t>
            </a:r>
          </a:p>
          <a:p>
            <a:r>
              <a:rPr lang="pl-PL" dirty="0" smtClean="0"/>
              <a:t>Kule łokciowe powinny mieć taką długość, by uchwyt dłoni znajdował się na poziomie krętarza większego, a obręcz dla przedramienia leżała 5-8 cm poniżej wyrostka łokciowego</a:t>
            </a:r>
            <a:endParaRPr lang="pl-PL"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l"/>
            <a:r>
              <a:rPr lang="pl-PL" dirty="0" smtClean="0"/>
              <a:t>Zasady poruszania się po schodach</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Najbezpieczniejszą formą jest chodzenie bokiem, gdyż wykorzystujemy poręcz jako stabilną część podparcia,</a:t>
            </a:r>
          </a:p>
          <a:p>
            <a:r>
              <a:rPr lang="pl-PL" dirty="0" smtClean="0"/>
              <a:t>Chodzić można przodem wykorzystując poręcz i jedną kulę,</a:t>
            </a:r>
          </a:p>
          <a:p>
            <a:r>
              <a:rPr lang="pl-PL" dirty="0" smtClean="0"/>
              <a:t>Wchodzenie: </a:t>
            </a:r>
            <a:r>
              <a:rPr lang="pl-PL" dirty="0" err="1" smtClean="0"/>
              <a:t>Kule-&gt;chora-&gt;zdrowa</a:t>
            </a:r>
            <a:endParaRPr lang="pl-PL" dirty="0" smtClean="0"/>
          </a:p>
          <a:p>
            <a:r>
              <a:rPr lang="pl-PL" dirty="0" smtClean="0"/>
              <a:t>Schodzenie: </a:t>
            </a:r>
            <a:r>
              <a:rPr lang="pl-PL" dirty="0" err="1" smtClean="0"/>
              <a:t>Chora+kule-&gt;zdrowa</a:t>
            </a:r>
            <a:endParaRPr lang="pl-PL" dirty="0" smtClean="0"/>
          </a:p>
          <a:p>
            <a:r>
              <a:rPr lang="pl-PL" dirty="0" smtClean="0"/>
              <a:t>Lub </a:t>
            </a:r>
            <a:r>
              <a:rPr lang="pl-PL" dirty="0" err="1" smtClean="0"/>
              <a:t>kule-&gt;chora-&gt;zdrowa</a:t>
            </a:r>
            <a:endParaRPr lang="pl-PL" dirty="0" smtClean="0"/>
          </a:p>
          <a:p>
            <a:r>
              <a:rPr lang="pl-PL" dirty="0" smtClean="0"/>
              <a:t>Asekurujący powinien znajdować się niżej niż pacjent.</a:t>
            </a: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28604"/>
            <a:ext cx="8229600" cy="1285884"/>
          </a:xfrm>
        </p:spPr>
        <p:txBody>
          <a:bodyPr>
            <a:normAutofit/>
          </a:bodyPr>
          <a:lstStyle/>
          <a:p>
            <a:pPr algn="l"/>
            <a:r>
              <a:rPr lang="pl-PL" sz="3600" dirty="0" smtClean="0"/>
              <a:t>Do głównych pozycji wyjściowych zalicza się</a:t>
            </a:r>
            <a:endParaRPr lang="pl-PL" sz="3600" dirty="0"/>
          </a:p>
        </p:txBody>
      </p:sp>
      <p:sp>
        <p:nvSpPr>
          <p:cNvPr id="3" name="Symbol zastępczy zawartości 2"/>
          <p:cNvSpPr>
            <a:spLocks noGrp="1"/>
          </p:cNvSpPr>
          <p:nvPr>
            <p:ph idx="1"/>
          </p:nvPr>
        </p:nvSpPr>
        <p:spPr>
          <a:xfrm>
            <a:off x="457200" y="2071677"/>
            <a:ext cx="8229600" cy="4100839"/>
          </a:xfrm>
        </p:spPr>
        <p:txBody>
          <a:bodyPr>
            <a:normAutofit fontScale="70000" lnSpcReduction="20000"/>
          </a:bodyPr>
          <a:lstStyle/>
          <a:p>
            <a:pPr>
              <a:buNone/>
            </a:pPr>
            <a:r>
              <a:rPr lang="pl-PL" dirty="0" smtClean="0"/>
              <a:t>1. Pozycje wysokie: </a:t>
            </a:r>
          </a:p>
          <a:p>
            <a:pPr>
              <a:buFontTx/>
              <a:buChar char="-"/>
            </a:pPr>
            <a:r>
              <a:rPr lang="pl-PL" dirty="0" smtClean="0"/>
              <a:t>postawa zwarta,</a:t>
            </a:r>
          </a:p>
          <a:p>
            <a:pPr>
              <a:buFontTx/>
              <a:buChar char="-"/>
            </a:pPr>
            <a:r>
              <a:rPr lang="pl-PL" dirty="0" smtClean="0"/>
              <a:t>siad,</a:t>
            </a:r>
          </a:p>
          <a:p>
            <a:pPr>
              <a:buFontTx/>
              <a:buChar char="-"/>
            </a:pPr>
            <a:r>
              <a:rPr lang="pl-PL" dirty="0" smtClean="0"/>
              <a:t>leżenie,</a:t>
            </a:r>
          </a:p>
          <a:p>
            <a:pPr>
              <a:buFontTx/>
              <a:buChar char="-"/>
            </a:pPr>
            <a:r>
              <a:rPr lang="pl-PL" dirty="0" smtClean="0"/>
              <a:t>podpór,</a:t>
            </a:r>
          </a:p>
          <a:p>
            <a:pPr>
              <a:buFontTx/>
              <a:buChar char="-"/>
            </a:pPr>
            <a:r>
              <a:rPr lang="pl-PL" dirty="0" smtClean="0"/>
              <a:t>zwis;</a:t>
            </a:r>
          </a:p>
          <a:p>
            <a:pPr>
              <a:buNone/>
            </a:pPr>
            <a:endParaRPr lang="pl-PL" dirty="0" smtClean="0"/>
          </a:p>
          <a:p>
            <a:pPr>
              <a:buNone/>
            </a:pPr>
            <a:r>
              <a:rPr lang="pl-PL" dirty="0" smtClean="0"/>
              <a:t>2. Pozycje </a:t>
            </a:r>
            <a:r>
              <a:rPr lang="pl-PL" dirty="0" err="1" smtClean="0"/>
              <a:t>półwysokie</a:t>
            </a:r>
            <a:r>
              <a:rPr lang="pl-PL" dirty="0" smtClean="0"/>
              <a:t>:</a:t>
            </a:r>
          </a:p>
          <a:p>
            <a:pPr>
              <a:buFontTx/>
              <a:buChar char="-"/>
            </a:pPr>
            <a:r>
              <a:rPr lang="pl-PL" dirty="0" smtClean="0"/>
              <a:t>przysiady,</a:t>
            </a:r>
          </a:p>
          <a:p>
            <a:pPr>
              <a:buFontTx/>
              <a:buChar char="-"/>
            </a:pPr>
            <a:r>
              <a:rPr lang="pl-PL" dirty="0" smtClean="0"/>
              <a:t>klęki;</a:t>
            </a:r>
          </a:p>
          <a:p>
            <a:pPr>
              <a:buFontTx/>
              <a:buChar char="-"/>
            </a:pPr>
            <a:endParaRPr lang="pl-PL" dirty="0" smtClean="0"/>
          </a:p>
          <a:p>
            <a:pPr>
              <a:buNone/>
            </a:pPr>
            <a:r>
              <a:rPr lang="pl-PL" dirty="0" smtClean="0"/>
              <a:t>3. Pozycje niskie:</a:t>
            </a:r>
          </a:p>
          <a:p>
            <a:pPr>
              <a:buFontTx/>
              <a:buChar char="-"/>
            </a:pPr>
            <a:r>
              <a:rPr lang="pl-PL" dirty="0" smtClean="0"/>
              <a:t>siady i leżenia na brzuchu, tyłem i bokiem, </a:t>
            </a:r>
          </a:p>
          <a:p>
            <a:pPr>
              <a:buFontTx/>
              <a:buChar char="-"/>
            </a:pPr>
            <a:r>
              <a:rPr lang="pl-PL" dirty="0" smtClean="0"/>
              <a:t>podpory podczas leżenia na brzuchu, plecach lub na boku;</a:t>
            </a:r>
          </a:p>
          <a:p>
            <a:pPr>
              <a:buFontTx/>
              <a:buChar char="-"/>
            </a:pPr>
            <a:endParaRPr lang="pl-PL" dirty="0" smtClean="0"/>
          </a:p>
          <a:p>
            <a:pPr>
              <a:buNone/>
            </a:pPr>
            <a:endParaRPr lang="pl-PL" dirty="0" smtClean="0"/>
          </a:p>
          <a:p>
            <a:pPr>
              <a:buNone/>
            </a:pPr>
            <a:endParaRPr lang="pl-PL" dirty="0" smtClean="0"/>
          </a:p>
          <a:p>
            <a:pPr>
              <a:buFontTx/>
              <a:buChar char="-"/>
            </a:pPr>
            <a:endParaRPr lang="pl-PL" dirty="0" smtClean="0"/>
          </a:p>
          <a:p>
            <a:endParaRPr lang="pl-PL"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Metodyka kształcenia równowagi:</a:t>
            </a:r>
            <a:endParaRPr lang="pl-PL" dirty="0"/>
          </a:p>
        </p:txBody>
      </p:sp>
      <p:sp>
        <p:nvSpPr>
          <p:cNvPr id="3" name="Symbol zastępczy zawartości 2"/>
          <p:cNvSpPr>
            <a:spLocks noGrp="1"/>
          </p:cNvSpPr>
          <p:nvPr>
            <p:ph idx="1"/>
          </p:nvPr>
        </p:nvSpPr>
        <p:spPr/>
        <p:txBody>
          <a:bodyPr/>
          <a:lstStyle/>
          <a:p>
            <a:r>
              <a:rPr lang="pl-PL" dirty="0" smtClean="0"/>
              <a:t>Zmniejszenie płaszczyzny podparcia, </a:t>
            </a:r>
          </a:p>
          <a:p>
            <a:r>
              <a:rPr lang="pl-PL" dirty="0" smtClean="0"/>
              <a:t>Zmiana powierzchni podparcia,</a:t>
            </a:r>
          </a:p>
          <a:p>
            <a:r>
              <a:rPr lang="pl-PL" dirty="0" smtClean="0"/>
              <a:t>Obniżenie i podwyższenie środka ciężkości,</a:t>
            </a:r>
          </a:p>
          <a:p>
            <a:r>
              <a:rPr lang="pl-PL" dirty="0" smtClean="0"/>
              <a:t>Zmiana tempa i dynamiki ćwiczeń,</a:t>
            </a:r>
          </a:p>
          <a:p>
            <a:r>
              <a:rPr lang="pl-PL" dirty="0" smtClean="0"/>
              <a:t>Wykonywanie dodatkowych </a:t>
            </a:r>
            <a:r>
              <a:rPr lang="pl-PL" smtClean="0"/>
              <a:t>ćwiczeń ruchowych.</a:t>
            </a:r>
            <a:endParaRPr lang="pl-PL" dirty="0" smtClean="0"/>
          </a:p>
          <a:p>
            <a:pPr>
              <a:buNone/>
            </a:pPr>
            <a:endParaRPr lang="pl-PL" dirty="0" smtClean="0"/>
          </a:p>
          <a:p>
            <a:endParaRPr lang="pl-PL"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Endoproteza stawu biodrowego</a:t>
            </a:r>
            <a:endParaRPr lang="pl-PL" dirty="0"/>
          </a:p>
        </p:txBody>
      </p:sp>
      <p:pic>
        <p:nvPicPr>
          <p:cNvPr id="4" name="Symbol zastępczy zawartości 3" descr="38.jpg"/>
          <p:cNvPicPr>
            <a:picLocks noGrp="1" noChangeAspect="1"/>
          </p:cNvPicPr>
          <p:nvPr>
            <p:ph idx="1"/>
          </p:nvPr>
        </p:nvPicPr>
        <p:blipFill>
          <a:blip r:embed="rId2"/>
          <a:stretch>
            <a:fillRect/>
          </a:stretch>
        </p:blipFill>
        <p:spPr>
          <a:xfrm>
            <a:off x="1714480" y="2428868"/>
            <a:ext cx="5717570" cy="2773022"/>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571480"/>
            <a:ext cx="8229600" cy="5601037"/>
          </a:xfrm>
        </p:spPr>
        <p:txBody>
          <a:bodyPr>
            <a:normAutofit/>
          </a:bodyPr>
          <a:lstStyle/>
          <a:p>
            <a:r>
              <a:rPr lang="pl-PL" dirty="0" smtClean="0"/>
              <a:t>Zwyrodnienie stawu biodrowego najpierw wywołuje nieustanny ból, ogranicza sprawność, a</a:t>
            </a:r>
            <a:r>
              <a:rPr lang="pl-PL" dirty="0" smtClean="0"/>
              <a:t> </a:t>
            </a:r>
            <a:r>
              <a:rPr lang="pl-PL" dirty="0" smtClean="0"/>
              <a:t>po pewnym czasie prowadzi do inwalidztwa. Dziś endoproteza czyli sztuczny staw biodrowy pozwala szybko odzyskać pełną swobodę </a:t>
            </a:r>
            <a:r>
              <a:rPr lang="pl-PL" dirty="0" smtClean="0"/>
              <a:t>ruchów.</a:t>
            </a:r>
            <a:endParaRPr lang="pl-PL" dirty="0" smtClean="0"/>
          </a:p>
          <a:p>
            <a:endParaRPr lang="pl-PL" dirty="0" smtClean="0"/>
          </a:p>
          <a:p>
            <a:pPr>
              <a:buNone/>
            </a:pPr>
            <a:endParaRPr lang="pl-PL" dirty="0" smtClean="0"/>
          </a:p>
          <a:p>
            <a:endParaRPr lang="pl-PL"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image_003.jpg"/>
          <p:cNvPicPr>
            <a:picLocks noGrp="1" noChangeAspect="1"/>
          </p:cNvPicPr>
          <p:nvPr>
            <p:ph idx="1"/>
          </p:nvPr>
        </p:nvPicPr>
        <p:blipFill>
          <a:blip r:embed="rId2"/>
          <a:stretch>
            <a:fillRect/>
          </a:stretch>
        </p:blipFill>
        <p:spPr>
          <a:xfrm>
            <a:off x="1571604" y="1643050"/>
            <a:ext cx="6536165" cy="4189202"/>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image_002.png"/>
          <p:cNvPicPr>
            <a:picLocks noGrp="1" noChangeAspect="1"/>
          </p:cNvPicPr>
          <p:nvPr>
            <p:ph idx="1"/>
          </p:nvPr>
        </p:nvPicPr>
        <p:blipFill>
          <a:blip r:embed="rId2"/>
          <a:stretch>
            <a:fillRect/>
          </a:stretch>
        </p:blipFill>
        <p:spPr>
          <a:xfrm>
            <a:off x="928662" y="2000240"/>
            <a:ext cx="7358114" cy="2643206"/>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714356"/>
            <a:ext cx="8229600" cy="5458161"/>
          </a:xfrm>
        </p:spPr>
        <p:txBody>
          <a:bodyPr>
            <a:normAutofit fontScale="92500" lnSpcReduction="10000"/>
          </a:bodyPr>
          <a:lstStyle/>
          <a:p>
            <a:r>
              <a:rPr lang="pl-PL" dirty="0" err="1" smtClean="0"/>
              <a:t>Koksartroza</a:t>
            </a:r>
            <a:r>
              <a:rPr lang="pl-PL" dirty="0" smtClean="0"/>
              <a:t>, czyli </a:t>
            </a:r>
            <a:r>
              <a:rPr lang="pl-PL" b="1" dirty="0" smtClean="0"/>
              <a:t>zwyrodnienie stawu</a:t>
            </a:r>
            <a:r>
              <a:rPr lang="pl-PL" dirty="0" smtClean="0"/>
              <a:t> </a:t>
            </a:r>
            <a:r>
              <a:rPr lang="pl-PL" b="1" dirty="0" smtClean="0"/>
              <a:t>biodrowego</a:t>
            </a:r>
            <a:r>
              <a:rPr lang="pl-PL" dirty="0" smtClean="0"/>
              <a:t>, polega na stopniowym i nieodwracalnym zniszczeniu chrząstki stawowej i innych tkanek tworzących staw. Chora chrząstka traci swoje właściwości amortyzujące i zmniejszające tarcie kości tworzących staw. Na powierzchni kości powstają wyrośla kostne (</a:t>
            </a:r>
            <a:r>
              <a:rPr lang="pl-PL" dirty="0" err="1" smtClean="0"/>
              <a:t>osteofity</a:t>
            </a:r>
            <a:r>
              <a:rPr lang="pl-PL" dirty="0" smtClean="0"/>
              <a:t>), które ograniczają ruch i przyśpieszają niszczenie stawu.</a:t>
            </a:r>
            <a:br>
              <a:rPr lang="pl-PL" dirty="0" smtClean="0"/>
            </a:br>
            <a:r>
              <a:rPr lang="pl-PL" dirty="0" smtClean="0"/>
              <a:t/>
            </a:r>
            <a:br>
              <a:rPr lang="pl-PL" dirty="0" smtClean="0"/>
            </a:br>
            <a:endParaRPr lang="pl-PL" dirty="0" smtClean="0"/>
          </a:p>
          <a:p>
            <a:endParaRPr lang="pl-PL"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928802"/>
          </a:xfrm>
        </p:spPr>
        <p:txBody>
          <a:bodyPr>
            <a:normAutofit/>
          </a:bodyPr>
          <a:lstStyle/>
          <a:p>
            <a:pPr algn="ctr"/>
            <a:r>
              <a:rPr lang="pl-PL" sz="3200" dirty="0" smtClean="0"/>
              <a:t>Zwyrodnienia stawu biodrowego: objawy</a:t>
            </a:r>
            <a:br>
              <a:rPr lang="pl-PL" sz="3200" dirty="0" smtClean="0"/>
            </a:br>
            <a:r>
              <a:rPr lang="pl-PL" sz="3200" dirty="0" smtClean="0"/>
              <a:t/>
            </a:r>
            <a:br>
              <a:rPr lang="pl-PL" sz="3200" dirty="0" smtClean="0"/>
            </a:br>
            <a:endParaRPr lang="pl-PL" sz="3200" dirty="0"/>
          </a:p>
        </p:txBody>
      </p:sp>
      <p:sp>
        <p:nvSpPr>
          <p:cNvPr id="3" name="Symbol zastępczy zawartości 2"/>
          <p:cNvSpPr>
            <a:spLocks noGrp="1"/>
          </p:cNvSpPr>
          <p:nvPr>
            <p:ph idx="1"/>
          </p:nvPr>
        </p:nvSpPr>
        <p:spPr>
          <a:xfrm>
            <a:off x="457200" y="1428737"/>
            <a:ext cx="8229600" cy="4743780"/>
          </a:xfrm>
        </p:spPr>
        <p:txBody>
          <a:bodyPr>
            <a:normAutofit fontScale="85000" lnSpcReduction="10000"/>
          </a:bodyPr>
          <a:lstStyle/>
          <a:p>
            <a:r>
              <a:rPr lang="pl-PL" dirty="0" smtClean="0"/>
              <a:t>Pierwszym objawem zwyrodnienia stawu biodrowego jest ból w pachwinie i biodrze, który pojawia się przy wstawaniu i chodzeniu. Często ból promieniuje do kolana</a:t>
            </a:r>
            <a:r>
              <a:rPr lang="pl-PL" dirty="0" smtClean="0"/>
              <a:t>.</a:t>
            </a:r>
          </a:p>
          <a:p>
            <a:r>
              <a:rPr lang="pl-PL" dirty="0" smtClean="0"/>
              <a:t>Gdy zwyrodnienie stawu biodrowego się rozwinie, ból pojawia się także w czasie leżenia. Staw staje się coraz mniej ruchomy, a chory, pragnąc uniknąć bólu, zaczyna utykać</a:t>
            </a:r>
            <a:r>
              <a:rPr lang="pl-PL" dirty="0" smtClean="0"/>
              <a:t>.</a:t>
            </a:r>
          </a:p>
          <a:p>
            <a:pPr>
              <a:buNone/>
            </a:pPr>
            <a:r>
              <a:rPr lang="pl-PL" dirty="0" smtClean="0"/>
              <a:t/>
            </a:r>
            <a:br>
              <a:rPr lang="pl-PL" dirty="0" smtClean="0"/>
            </a:br>
            <a:r>
              <a:rPr lang="pl-PL" dirty="0" smtClean="0"/>
              <a:t/>
            </a:r>
            <a:br>
              <a:rPr lang="pl-PL" dirty="0" smtClean="0"/>
            </a:br>
            <a:endParaRPr lang="pl-PL" dirty="0" smtClean="0"/>
          </a:p>
          <a:p>
            <a:endParaRPr lang="pl-PL"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Co to jest endoproteza-alloplastyka?</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Endoproteza - alloplastyka stawu biodrowego </a:t>
            </a:r>
            <a:r>
              <a:rPr lang="pl-PL" dirty="0" smtClean="0"/>
              <a:t>to </a:t>
            </a:r>
            <a:r>
              <a:rPr lang="pl-PL" dirty="0" smtClean="0"/>
              <a:t>zabieg polegający na zastąpieniu naturalnego stawu sztucznym</a:t>
            </a:r>
            <a:r>
              <a:rPr lang="pl-PL" dirty="0" smtClean="0"/>
              <a:t>.</a:t>
            </a:r>
          </a:p>
          <a:p>
            <a:r>
              <a:rPr lang="pl-PL" dirty="0" smtClean="0"/>
              <a:t>Endoproteza to sztuczny staw, który składa się z panewki (wydrążonej półkuli) i kuli zakończonej trzpieniem</a:t>
            </a:r>
            <a:r>
              <a:rPr lang="pl-PL" dirty="0" smtClean="0"/>
              <a:t>.</a:t>
            </a:r>
          </a:p>
          <a:p>
            <a:r>
              <a:rPr lang="pl-PL" dirty="0" smtClean="0"/>
              <a:t>Zabieg, poprzez wyeliminowanie bólu, przywraca utracone czynności tego stawu i umożliwia wykonywanie podstawowych ruchów takich jak chodzenie, podnoszenie ciężarów. Warunkiem osiągnięcia tego celu jest wyeliminowanie towarzyszącego urazom i zmianom zwyrodnieniowym bólu.</a:t>
            </a:r>
            <a:endParaRPr lang="pl-PL" dirty="0" smtClean="0"/>
          </a:p>
          <a:p>
            <a:endParaRPr lang="pl-PL" dirty="0" smtClean="0"/>
          </a:p>
          <a:p>
            <a:endParaRPr lang="pl-PL"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071570"/>
          </a:xfrm>
        </p:spPr>
        <p:txBody>
          <a:bodyPr>
            <a:normAutofit fontScale="90000"/>
          </a:bodyPr>
          <a:lstStyle/>
          <a:p>
            <a:pPr algn="ctr"/>
            <a:r>
              <a:rPr lang="pl-PL" dirty="0" smtClean="0"/>
              <a:t>Wskazania do </a:t>
            </a:r>
            <a:r>
              <a:rPr lang="pl-PL" dirty="0" smtClean="0"/>
              <a:t>zabiegu:</a:t>
            </a:r>
            <a:r>
              <a:rPr lang="pl-PL" b="1" dirty="0" smtClean="0"/>
              <a:t/>
            </a:r>
            <a:br>
              <a:rPr lang="pl-PL" b="1" dirty="0" smtClean="0"/>
            </a:br>
            <a:endParaRPr lang="pl-PL" dirty="0"/>
          </a:p>
        </p:txBody>
      </p:sp>
      <p:sp>
        <p:nvSpPr>
          <p:cNvPr id="3" name="Symbol zastępczy zawartości 2"/>
          <p:cNvSpPr>
            <a:spLocks noGrp="1"/>
          </p:cNvSpPr>
          <p:nvPr>
            <p:ph idx="1"/>
          </p:nvPr>
        </p:nvSpPr>
        <p:spPr/>
        <p:txBody>
          <a:bodyPr>
            <a:normAutofit lnSpcReduction="10000"/>
          </a:bodyPr>
          <a:lstStyle/>
          <a:p>
            <a:r>
              <a:rPr lang="pl-PL" dirty="0" smtClean="0"/>
              <a:t>choroba zwyrodnieniowa stawu o różnej </a:t>
            </a:r>
            <a:r>
              <a:rPr lang="pl-PL" dirty="0" smtClean="0"/>
              <a:t>etiologii,</a:t>
            </a:r>
            <a:endParaRPr lang="pl-PL" dirty="0" smtClean="0"/>
          </a:p>
          <a:p>
            <a:r>
              <a:rPr lang="pl-PL" dirty="0" smtClean="0"/>
              <a:t>choroby reumatyczne ( reumatoidalne zapalenie stawów, zesztywniające zapalenie stawów kręgosłupa i inne</a:t>
            </a:r>
            <a:r>
              <a:rPr lang="pl-PL" dirty="0" smtClean="0"/>
              <a:t>),</a:t>
            </a:r>
            <a:endParaRPr lang="pl-PL" dirty="0" smtClean="0"/>
          </a:p>
          <a:p>
            <a:r>
              <a:rPr lang="pl-PL" dirty="0" smtClean="0"/>
              <a:t>niektóre </a:t>
            </a:r>
            <a:r>
              <a:rPr lang="pl-PL" dirty="0" smtClean="0"/>
              <a:t>złamania bliższego końca kości </a:t>
            </a:r>
            <a:r>
              <a:rPr lang="pl-PL" dirty="0" smtClean="0"/>
              <a:t>udowej,</a:t>
            </a:r>
            <a:endParaRPr lang="pl-PL" dirty="0" smtClean="0"/>
          </a:p>
          <a:p>
            <a:r>
              <a:rPr lang="pl-PL" dirty="0" smtClean="0"/>
              <a:t>martwica głowy kości </a:t>
            </a:r>
            <a:r>
              <a:rPr lang="pl-PL" dirty="0" smtClean="0"/>
              <a:t>udowej,</a:t>
            </a:r>
            <a:endParaRPr lang="pl-PL" dirty="0" smtClean="0"/>
          </a:p>
          <a:p>
            <a:r>
              <a:rPr lang="pl-PL" dirty="0" smtClean="0"/>
              <a:t>zmiany </a:t>
            </a:r>
            <a:r>
              <a:rPr lang="pl-PL" dirty="0" smtClean="0"/>
              <a:t>nowotworowe,</a:t>
            </a:r>
            <a:endParaRPr lang="pl-PL" dirty="0" smtClean="0"/>
          </a:p>
          <a:p>
            <a:r>
              <a:rPr lang="pl-PL" dirty="0" smtClean="0"/>
              <a:t>zmiany wrodzone i </a:t>
            </a:r>
            <a:r>
              <a:rPr lang="pl-PL" dirty="0" smtClean="0"/>
              <a:t>rozwojowe.</a:t>
            </a:r>
            <a:endParaRPr lang="pl-PL" dirty="0" smtClean="0"/>
          </a:p>
          <a:p>
            <a:endParaRPr lang="pl-PL"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1460952"/>
          </a:xfrm>
        </p:spPr>
        <p:txBody>
          <a:bodyPr>
            <a:normAutofit fontScale="90000"/>
          </a:bodyPr>
          <a:lstStyle/>
          <a:p>
            <a:pPr algn="ctr"/>
            <a:r>
              <a:rPr lang="pl-PL" dirty="0" err="1" smtClean="0"/>
              <a:t>Przeciwskazania</a:t>
            </a:r>
            <a:r>
              <a:rPr lang="pl-PL" dirty="0" smtClean="0"/>
              <a:t> do </a:t>
            </a:r>
            <a:r>
              <a:rPr lang="pl-PL" dirty="0" smtClean="0"/>
              <a:t>zabiegu:</a:t>
            </a:r>
            <a:r>
              <a:rPr lang="pl-PL" b="1" dirty="0" smtClean="0"/>
              <a:t/>
            </a:r>
            <a:br>
              <a:rPr lang="pl-PL" b="1" dirty="0" smtClean="0"/>
            </a:b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ostre poważne </a:t>
            </a:r>
            <a:r>
              <a:rPr lang="pl-PL" dirty="0" smtClean="0"/>
              <a:t>zachorowanie,</a:t>
            </a:r>
            <a:endParaRPr lang="pl-PL" dirty="0" smtClean="0"/>
          </a:p>
          <a:p>
            <a:r>
              <a:rPr lang="pl-PL" dirty="0" smtClean="0"/>
              <a:t>zły stan </a:t>
            </a:r>
            <a:r>
              <a:rPr lang="pl-PL" dirty="0" smtClean="0"/>
              <a:t>ogólny,</a:t>
            </a:r>
            <a:endParaRPr lang="pl-PL" dirty="0" smtClean="0"/>
          </a:p>
          <a:p>
            <a:r>
              <a:rPr lang="pl-PL" dirty="0" smtClean="0"/>
              <a:t>infekcje uogólnione oraz podwyższone wskaźniki stanu </a:t>
            </a:r>
            <a:r>
              <a:rPr lang="pl-PL" dirty="0" smtClean="0"/>
              <a:t>zapalnego,</a:t>
            </a:r>
            <a:endParaRPr lang="pl-PL" dirty="0" smtClean="0"/>
          </a:p>
          <a:p>
            <a:r>
              <a:rPr lang="pl-PL" dirty="0" smtClean="0"/>
              <a:t>czynne ogniska </a:t>
            </a:r>
            <a:r>
              <a:rPr lang="pl-PL" dirty="0" smtClean="0"/>
              <a:t>infekcyjne,</a:t>
            </a:r>
            <a:endParaRPr lang="pl-PL" dirty="0" smtClean="0"/>
          </a:p>
          <a:p>
            <a:r>
              <a:rPr lang="pl-PL" dirty="0" smtClean="0"/>
              <a:t>zaburzenia krzepnięcia ( w szpitalu obowiązkowo bada się podstawowe parametry krzepnięcia przed zabiegiem</a:t>
            </a:r>
            <a:r>
              <a:rPr lang="pl-PL" dirty="0" smtClean="0"/>
              <a:t>),</a:t>
            </a:r>
            <a:endParaRPr lang="pl-PL" dirty="0" smtClean="0"/>
          </a:p>
          <a:p>
            <a:r>
              <a:rPr lang="pl-PL" dirty="0" smtClean="0"/>
              <a:t>rozległe żylaki kończyn </a:t>
            </a:r>
            <a:r>
              <a:rPr lang="pl-PL" dirty="0" smtClean="0"/>
              <a:t>dolnych,</a:t>
            </a:r>
            <a:endParaRPr lang="pl-PL" dirty="0" smtClean="0"/>
          </a:p>
          <a:p>
            <a:r>
              <a:rPr lang="pl-PL" dirty="0" smtClean="0"/>
              <a:t>choroba </a:t>
            </a:r>
            <a:r>
              <a:rPr lang="pl-PL" dirty="0" smtClean="0"/>
              <a:t>zakrzepowo-zatorowa,</a:t>
            </a:r>
            <a:endParaRPr lang="pl-PL" dirty="0" smtClean="0"/>
          </a:p>
          <a:p>
            <a:r>
              <a:rPr lang="pl-PL" dirty="0" smtClean="0"/>
              <a:t>znaczna </a:t>
            </a:r>
            <a:r>
              <a:rPr lang="pl-PL" dirty="0" smtClean="0"/>
              <a:t>otyłość,</a:t>
            </a:r>
            <a:endParaRPr lang="pl-PL" dirty="0" smtClean="0"/>
          </a:p>
          <a:p>
            <a:r>
              <a:rPr lang="pl-PL" dirty="0" smtClean="0"/>
              <a:t>brak </a:t>
            </a:r>
            <a:r>
              <a:rPr lang="pl-PL" dirty="0" smtClean="0"/>
              <a:t>współpracy.</a:t>
            </a:r>
            <a:endParaRPr lang="pl-PL" dirty="0" smtClean="0"/>
          </a:p>
          <a:p>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Ćwiczenia bierne</a:t>
            </a:r>
            <a:endParaRPr lang="pl-PL" dirty="0"/>
          </a:p>
        </p:txBody>
      </p:sp>
      <p:sp>
        <p:nvSpPr>
          <p:cNvPr id="3" name="Symbol zastępczy zawartości 2"/>
          <p:cNvSpPr>
            <a:spLocks noGrp="1"/>
          </p:cNvSpPr>
          <p:nvPr>
            <p:ph idx="1"/>
          </p:nvPr>
        </p:nvSpPr>
        <p:spPr>
          <a:xfrm>
            <a:off x="457200" y="2000239"/>
            <a:ext cx="8229600" cy="4172277"/>
          </a:xfrm>
        </p:spPr>
        <p:txBody>
          <a:bodyPr/>
          <a:lstStyle/>
          <a:p>
            <a:r>
              <a:rPr lang="pl-PL" dirty="0" smtClean="0"/>
              <a:t>wykonywane przez terapeutę bez czynnego udziału chorego,</a:t>
            </a:r>
          </a:p>
          <a:p>
            <a:r>
              <a:rPr lang="pl-PL" dirty="0" smtClean="0"/>
              <a:t>stosujemy u pacjentów pozbawionych normalnej aktywności ruchowej.</a:t>
            </a:r>
          </a:p>
          <a:p>
            <a:endParaRPr lang="pl-PL"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1818142"/>
          </a:xfrm>
        </p:spPr>
        <p:txBody>
          <a:bodyPr>
            <a:normAutofit fontScale="90000"/>
          </a:bodyPr>
          <a:lstStyle/>
          <a:p>
            <a:pPr algn="ctr"/>
            <a:r>
              <a:rPr lang="pl-PL" sz="4000" dirty="0" smtClean="0"/>
              <a:t>Przygotowanie do zabiegu operacyjnego</a:t>
            </a:r>
            <a:r>
              <a:rPr lang="pl-PL" b="1" dirty="0" smtClean="0"/>
              <a:t/>
            </a:r>
            <a:br>
              <a:rPr lang="pl-PL" b="1" dirty="0" smtClean="0"/>
            </a:b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Szczepienie przeciw wirusowemu zapaleniu wątroby typu B - w przypadku osób uprzednio zaszczepionych, które dobrze odpowiedziały na szczepienie nie są wskazane następne dawki szczepienia. </a:t>
            </a:r>
            <a:endParaRPr lang="pl-PL" dirty="0" smtClean="0"/>
          </a:p>
          <a:p>
            <a:endParaRPr lang="pl-PL" dirty="0" smtClean="0"/>
          </a:p>
          <a:p>
            <a:r>
              <a:rPr lang="pl-PL" dirty="0" smtClean="0"/>
              <a:t>Ustabilizowanie </a:t>
            </a:r>
            <a:r>
              <a:rPr lang="pl-PL" dirty="0" smtClean="0"/>
              <a:t>schorzeń przewlekłych, w wielu przypadkach konieczne są przedoperacyjne konsultacje specjalistyczne. Bardzo ważne jest wyleczenie wszystkich ognisk infekcji w jamie ustnej, które mogą być przyczyną bardzo poważnych powikłań.</a:t>
            </a:r>
            <a:endParaRPr lang="pl-PL"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1746704"/>
          </a:xfrm>
        </p:spPr>
        <p:txBody>
          <a:bodyPr>
            <a:noAutofit/>
          </a:bodyPr>
          <a:lstStyle/>
          <a:p>
            <a:pPr algn="ctr"/>
            <a:r>
              <a:rPr lang="pl-PL" sz="3600" dirty="0" smtClean="0"/>
              <a:t>Przygotowanie do zabiegu operacyjnego</a:t>
            </a:r>
            <a:br>
              <a:rPr lang="pl-PL" sz="3600" dirty="0" smtClean="0"/>
            </a:br>
            <a:endParaRPr lang="pl-PL" sz="3600" dirty="0"/>
          </a:p>
        </p:txBody>
      </p:sp>
      <p:sp>
        <p:nvSpPr>
          <p:cNvPr id="3" name="Symbol zastępczy zawartości 2"/>
          <p:cNvSpPr>
            <a:spLocks noGrp="1"/>
          </p:cNvSpPr>
          <p:nvPr>
            <p:ph idx="1"/>
          </p:nvPr>
        </p:nvSpPr>
        <p:spPr/>
        <p:txBody>
          <a:bodyPr>
            <a:normAutofit fontScale="62500" lnSpcReduction="20000"/>
          </a:bodyPr>
          <a:lstStyle/>
          <a:p>
            <a:r>
              <a:rPr lang="pl-PL" dirty="0" smtClean="0"/>
              <a:t>Uzyskanie prawidłowej masy ciała. Redukuje to ryzyko powikłań </a:t>
            </a:r>
            <a:r>
              <a:rPr lang="pl-PL" dirty="0" smtClean="0"/>
              <a:t>okołooperacyjnych</a:t>
            </a:r>
            <a:r>
              <a:rPr lang="pl-PL" dirty="0" smtClean="0"/>
              <a:t>, ułatwia opiekę, przyspiesz odzyskanie pełnej samodzielności oraz stwarza lepsze warunki mechaniczne dla wgojenia oraz </a:t>
            </a:r>
            <a:r>
              <a:rPr lang="pl-PL" dirty="0" smtClean="0"/>
              <a:t>dalszego </a:t>
            </a:r>
            <a:r>
              <a:rPr lang="pl-PL" dirty="0" smtClean="0"/>
              <a:t>użytkowania implantu. </a:t>
            </a:r>
            <a:endParaRPr lang="pl-PL" dirty="0" smtClean="0"/>
          </a:p>
          <a:p>
            <a:endParaRPr lang="pl-PL" dirty="0" smtClean="0"/>
          </a:p>
          <a:p>
            <a:r>
              <a:rPr lang="pl-PL" dirty="0" smtClean="0"/>
              <a:t>Zaprzestanie </a:t>
            </a:r>
            <a:r>
              <a:rPr lang="pl-PL" dirty="0" smtClean="0"/>
              <a:t>palenia, najlepiej definitywne, ale powstrzymanie się od palenia tytoniu nawet na kilka tygodni przed operacją często poprawia stan pacjenta i zmniejsza ryzyko powikłań. </a:t>
            </a:r>
            <a:endParaRPr lang="pl-PL" dirty="0" smtClean="0"/>
          </a:p>
          <a:p>
            <a:endParaRPr lang="pl-PL" dirty="0" smtClean="0"/>
          </a:p>
          <a:p>
            <a:r>
              <a:rPr lang="pl-PL" dirty="0" smtClean="0"/>
              <a:t>Ogólne </a:t>
            </a:r>
            <a:r>
              <a:rPr lang="pl-PL" dirty="0" smtClean="0"/>
              <a:t>wzmocnienie siły mięśniowej. Dobry stan układu ruchu znacznie przyspiesza proces odzyskiwania sprawności i samodzielności po operacji. Ćwiczenia wzmacniające siłę mięśni kończyn dolnych oraz obręczy biodrowej należy połączyć z ćwiczeniami rozciągającymi. Istotne jest dobre przygotowanie także górnej połowy ciała, jest ona bardziej obciążona w okresie pooperacyjnym, kiedy część chorych porusza się o kulach i wspomaga się rękami przy siadaniu i wstawaniu.</a:t>
            </a:r>
            <a:endParaRPr lang="pl-PL"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1532390"/>
          </a:xfrm>
        </p:spPr>
        <p:txBody>
          <a:bodyPr>
            <a:noAutofit/>
          </a:bodyPr>
          <a:lstStyle/>
          <a:p>
            <a:pPr algn="ctr"/>
            <a:r>
              <a:rPr lang="pl-PL" sz="3600" dirty="0" smtClean="0"/>
              <a:t>Przygotowanie do zabiegu operacyjnego</a:t>
            </a:r>
            <a:br>
              <a:rPr lang="pl-PL" sz="3600" dirty="0" smtClean="0"/>
            </a:br>
            <a:endParaRPr lang="pl-PL" sz="3600" dirty="0"/>
          </a:p>
        </p:txBody>
      </p:sp>
      <p:sp>
        <p:nvSpPr>
          <p:cNvPr id="3" name="Symbol zastępczy zawartości 2"/>
          <p:cNvSpPr>
            <a:spLocks noGrp="1"/>
          </p:cNvSpPr>
          <p:nvPr>
            <p:ph idx="1"/>
          </p:nvPr>
        </p:nvSpPr>
        <p:spPr/>
        <p:txBody>
          <a:bodyPr>
            <a:normAutofit fontScale="70000" lnSpcReduction="20000"/>
          </a:bodyPr>
          <a:lstStyle/>
          <a:p>
            <a:r>
              <a:rPr lang="pl-PL" dirty="0" smtClean="0"/>
              <a:t>Zależnie od stanu układu ruchu, chory powinien zaopatrzyć się w odpowiednie wyposażenie pomocnicze - kule bądź balkonik ( w przypadku sprawnych chorych nie zawsze jest to konieczne). Korzystne jest, by opanować użytkowanie tych urządzeń pomocniczych jeszcze w stanie pełnej sprawności</a:t>
            </a:r>
            <a:r>
              <a:rPr lang="pl-PL" dirty="0" smtClean="0"/>
              <a:t>.</a:t>
            </a:r>
          </a:p>
          <a:p>
            <a:endParaRPr lang="pl-PL" dirty="0" smtClean="0"/>
          </a:p>
          <a:p>
            <a:r>
              <a:rPr lang="pl-PL" dirty="0" smtClean="0"/>
              <a:t>Należy zaopatrzyć się w pończochy uciskowe, które mają na celu profilaktykę żylnej choroby zakrzepowo-zatorowej. Dostępne są w aptekach i sklepach z zaopatrzeniem ortopedycznym. </a:t>
            </a:r>
            <a:endParaRPr lang="pl-PL" dirty="0" smtClean="0"/>
          </a:p>
          <a:p>
            <a:endParaRPr lang="pl-PL" dirty="0" smtClean="0"/>
          </a:p>
          <a:p>
            <a:r>
              <a:rPr lang="pl-PL" dirty="0" smtClean="0"/>
              <a:t>Jeśli </a:t>
            </a:r>
            <a:r>
              <a:rPr lang="pl-PL" dirty="0" smtClean="0"/>
              <a:t>kiedykolwiek w przeszłości pacjent miał objawy uczulenia na metale konieczna jest konsultacja lekarska, niekiedy wykonanie odpowiednich testów alergicznych.</a:t>
            </a:r>
            <a:endParaRPr lang="pl-PL"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1318076"/>
          </a:xfrm>
        </p:spPr>
        <p:txBody>
          <a:bodyPr>
            <a:normAutofit fontScale="90000"/>
          </a:bodyPr>
          <a:lstStyle/>
          <a:p>
            <a:pPr algn="ctr"/>
            <a:r>
              <a:rPr lang="pl-PL" dirty="0" smtClean="0"/>
              <a:t>Powikłania wczesne</a:t>
            </a:r>
            <a:r>
              <a:rPr lang="pl-PL" b="1" dirty="0" smtClean="0"/>
              <a:t/>
            </a:r>
            <a:br>
              <a:rPr lang="pl-PL" b="1" dirty="0" smtClean="0"/>
            </a:b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żylna choroba </a:t>
            </a:r>
            <a:r>
              <a:rPr lang="pl-PL" dirty="0" smtClean="0"/>
              <a:t>zakrzepowo-zatorowa- </a:t>
            </a:r>
            <a:r>
              <a:rPr lang="pl-PL" dirty="0" smtClean="0"/>
              <a:t>każdy operowany objęty jest </a:t>
            </a:r>
            <a:r>
              <a:rPr lang="pl-PL" dirty="0" smtClean="0"/>
              <a:t>profilaktyką w </a:t>
            </a:r>
            <a:r>
              <a:rPr lang="pl-PL" dirty="0" smtClean="0"/>
              <a:t>postaci podskórnych iniekcji heparyny drobnocząsteczkowej oraz pończoch elastycznych. Profilaktyka jest kontynuowana przez 6 następnych tygodni. Pacjent samodzielnie wykonuje sobie zastrzyki pod skórę brzucha. Do opakowania preparatu dołączona jest szczegółowa instrukcja podawania leku, w razie wątpliwości dobrze jest poprosić o instruktaż pielęgniarkę w trakcie pobytu w szpitalu</a:t>
            </a:r>
            <a:r>
              <a:rPr lang="pl-PL" dirty="0" smtClean="0"/>
              <a:t>.</a:t>
            </a:r>
          </a:p>
          <a:p>
            <a:endParaRPr lang="pl-PL"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Powikłania wczesne</a:t>
            </a:r>
            <a:endParaRPr lang="pl-PL" dirty="0"/>
          </a:p>
        </p:txBody>
      </p:sp>
      <p:sp>
        <p:nvSpPr>
          <p:cNvPr id="3" name="Symbol zastępczy zawartości 2"/>
          <p:cNvSpPr>
            <a:spLocks noGrp="1"/>
          </p:cNvSpPr>
          <p:nvPr>
            <p:ph idx="1"/>
          </p:nvPr>
        </p:nvSpPr>
        <p:spPr/>
        <p:txBody>
          <a:bodyPr/>
          <a:lstStyle/>
          <a:p>
            <a:r>
              <a:rPr lang="pl-PL" dirty="0" smtClean="0"/>
              <a:t>infekcja stawu (wczesna) – na sali operacyjnej obowiązują restrykcyjne zasady aseptyki, mimo to możliwe jest zainfekowanie rany operacyjnej lub implantu nadmierne </a:t>
            </a:r>
            <a:r>
              <a:rPr lang="pl-PL" dirty="0" smtClean="0"/>
              <a:t>krwawienie,</a:t>
            </a:r>
          </a:p>
          <a:p>
            <a:r>
              <a:rPr lang="pl-PL" dirty="0" smtClean="0"/>
              <a:t> </a:t>
            </a:r>
            <a:r>
              <a:rPr lang="pl-PL" dirty="0" smtClean="0"/>
              <a:t>porażenie nerwu strzałkowego - efekt nieprawidłowego ułożenia pacjenta w okresie </a:t>
            </a:r>
            <a:r>
              <a:rPr lang="pl-PL" dirty="0" err="1" smtClean="0"/>
              <a:t>okołozabiegowym</a:t>
            </a:r>
            <a:r>
              <a:rPr lang="pl-PL" dirty="0" smtClean="0"/>
              <a:t>,</a:t>
            </a:r>
          </a:p>
          <a:p>
            <a:endParaRPr lang="pl-PL"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Powikłania wczesne</a:t>
            </a:r>
            <a:endParaRPr lang="pl-PL" dirty="0"/>
          </a:p>
        </p:txBody>
      </p:sp>
      <p:sp>
        <p:nvSpPr>
          <p:cNvPr id="3" name="Symbol zastępczy zawartości 2"/>
          <p:cNvSpPr>
            <a:spLocks noGrp="1"/>
          </p:cNvSpPr>
          <p:nvPr>
            <p:ph idx="1"/>
          </p:nvPr>
        </p:nvSpPr>
        <p:spPr/>
        <p:txBody>
          <a:bodyPr/>
          <a:lstStyle/>
          <a:p>
            <a:r>
              <a:rPr lang="pl-PL" dirty="0" smtClean="0"/>
              <a:t>powikłania </a:t>
            </a:r>
            <a:r>
              <a:rPr lang="pl-PL" dirty="0" smtClean="0"/>
              <a:t>anestezjologiczne,</a:t>
            </a:r>
          </a:p>
          <a:p>
            <a:r>
              <a:rPr lang="pl-PL" dirty="0" smtClean="0"/>
              <a:t>  uszkodzenie n. kulszowego i </a:t>
            </a:r>
            <a:r>
              <a:rPr lang="pl-PL" dirty="0" smtClean="0"/>
              <a:t>udowego,</a:t>
            </a:r>
          </a:p>
          <a:p>
            <a:r>
              <a:rPr lang="pl-PL" dirty="0" smtClean="0"/>
              <a:t> </a:t>
            </a:r>
            <a:r>
              <a:rPr lang="pl-PL" dirty="0" smtClean="0"/>
              <a:t>powikłania potransfuzyjne – mogą </a:t>
            </a:r>
            <a:r>
              <a:rPr lang="pl-PL" dirty="0" smtClean="0"/>
              <a:t>wystąpić </a:t>
            </a:r>
            <a:r>
              <a:rPr lang="pl-PL" dirty="0" smtClean="0"/>
              <a:t>przy każdym przetoczeniu preparatu </a:t>
            </a:r>
            <a:r>
              <a:rPr lang="pl-PL" dirty="0" smtClean="0"/>
              <a:t>krwiopochodnego,</a:t>
            </a:r>
          </a:p>
          <a:p>
            <a:r>
              <a:rPr lang="pl-PL" dirty="0" smtClean="0"/>
              <a:t>  nierówność </a:t>
            </a:r>
            <a:r>
              <a:rPr lang="pl-PL" dirty="0" smtClean="0"/>
              <a:t>kończyn.</a:t>
            </a:r>
            <a:endParaRPr lang="pl-PL"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1603828"/>
          </a:xfrm>
        </p:spPr>
        <p:txBody>
          <a:bodyPr>
            <a:normAutofit/>
          </a:bodyPr>
          <a:lstStyle/>
          <a:p>
            <a:pPr algn="ctr"/>
            <a:r>
              <a:rPr lang="pl-PL" dirty="0" smtClean="0"/>
              <a:t>Powikłania późne</a:t>
            </a:r>
            <a:r>
              <a:rPr lang="pl-PL" b="1" dirty="0" smtClean="0"/>
              <a:t/>
            </a:r>
            <a:br>
              <a:rPr lang="pl-PL" b="1" dirty="0" smtClean="0"/>
            </a:b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obluzowanie </a:t>
            </a:r>
            <a:r>
              <a:rPr lang="pl-PL" dirty="0" smtClean="0"/>
              <a:t>implantu,</a:t>
            </a:r>
            <a:endParaRPr lang="pl-PL" dirty="0" smtClean="0"/>
          </a:p>
          <a:p>
            <a:r>
              <a:rPr lang="pl-PL" dirty="0" smtClean="0"/>
              <a:t>zakażenie z ognisk zakażenia w organizmie drogą krwiopochodną </a:t>
            </a:r>
            <a:r>
              <a:rPr lang="pl-PL" dirty="0" smtClean="0"/>
              <a:t>,</a:t>
            </a:r>
            <a:endParaRPr lang="pl-PL" dirty="0" smtClean="0"/>
          </a:p>
          <a:p>
            <a:r>
              <a:rPr lang="pl-PL" dirty="0" smtClean="0"/>
              <a:t>zużycie polietylowej części </a:t>
            </a:r>
            <a:r>
              <a:rPr lang="pl-PL" dirty="0" smtClean="0"/>
              <a:t>panewki,</a:t>
            </a:r>
            <a:endParaRPr lang="pl-PL" dirty="0" smtClean="0"/>
          </a:p>
          <a:p>
            <a:r>
              <a:rPr lang="pl-PL" dirty="0" smtClean="0"/>
              <a:t>pęknięcie lub złamanie kości udowej lub dna </a:t>
            </a:r>
            <a:r>
              <a:rPr lang="pl-PL" dirty="0" smtClean="0"/>
              <a:t>panewki,</a:t>
            </a:r>
            <a:endParaRPr lang="pl-PL" dirty="0" smtClean="0"/>
          </a:p>
          <a:p>
            <a:r>
              <a:rPr lang="pl-PL" dirty="0" smtClean="0"/>
              <a:t>przewlekłe dolegliwości </a:t>
            </a:r>
            <a:r>
              <a:rPr lang="pl-PL" dirty="0" smtClean="0"/>
              <a:t>bólowe,</a:t>
            </a:r>
            <a:endParaRPr lang="pl-PL" dirty="0" smtClean="0"/>
          </a:p>
          <a:p>
            <a:r>
              <a:rPr lang="pl-PL" dirty="0" smtClean="0"/>
              <a:t>zwichnięcie </a:t>
            </a:r>
            <a:r>
              <a:rPr lang="pl-PL" dirty="0" smtClean="0"/>
              <a:t>endoprotezy,</a:t>
            </a:r>
            <a:endParaRPr lang="pl-PL" dirty="0" smtClean="0"/>
          </a:p>
          <a:p>
            <a:r>
              <a:rPr lang="pl-PL" dirty="0" smtClean="0"/>
              <a:t>zwapnienia, skostnienia </a:t>
            </a:r>
            <a:r>
              <a:rPr lang="pl-PL" dirty="0" smtClean="0"/>
              <a:t>okołostawowe,</a:t>
            </a:r>
            <a:endParaRPr lang="pl-PL" dirty="0" smtClean="0"/>
          </a:p>
          <a:p>
            <a:r>
              <a:rPr lang="pl-PL" dirty="0" err="1" smtClean="0"/>
              <a:t>mikrozatory</a:t>
            </a:r>
            <a:r>
              <a:rPr lang="pl-PL" dirty="0" smtClean="0"/>
              <a:t> </a:t>
            </a:r>
            <a:r>
              <a:rPr lang="pl-PL" dirty="0" smtClean="0"/>
              <a:t>płucne/mózgowe,</a:t>
            </a:r>
            <a:endParaRPr lang="pl-PL" dirty="0" smtClean="0"/>
          </a:p>
          <a:p>
            <a:r>
              <a:rPr lang="pl-PL" dirty="0" smtClean="0"/>
              <a:t>uczulenia na </a:t>
            </a:r>
            <a:r>
              <a:rPr lang="pl-PL" dirty="0" smtClean="0"/>
              <a:t>metal,</a:t>
            </a:r>
            <a:endParaRPr lang="pl-PL" dirty="0" smtClean="0"/>
          </a:p>
          <a:p>
            <a:r>
              <a:rPr lang="pl-PL" dirty="0" smtClean="0"/>
              <a:t>pęknięcie ceramicznej głowy </a:t>
            </a:r>
            <a:r>
              <a:rPr lang="pl-PL" dirty="0" smtClean="0"/>
              <a:t>endoprotezy.</a:t>
            </a:r>
            <a:endParaRPr lang="pl-PL" dirty="0" smtClean="0"/>
          </a:p>
          <a:p>
            <a:endParaRPr lang="pl-PL"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536"/>
            <a:ext cx="8229600" cy="1318076"/>
          </a:xfrm>
        </p:spPr>
        <p:txBody>
          <a:bodyPr>
            <a:normAutofit fontScale="90000"/>
          </a:bodyPr>
          <a:lstStyle/>
          <a:p>
            <a:pPr algn="ctr"/>
            <a:r>
              <a:rPr lang="pl-PL" sz="3600" dirty="0" smtClean="0"/>
              <a:t/>
            </a:r>
            <a:br>
              <a:rPr lang="pl-PL" sz="3600" dirty="0" smtClean="0"/>
            </a:br>
            <a:r>
              <a:rPr lang="pl-PL" sz="3600" dirty="0" smtClean="0"/>
              <a:t>Rehabilitacja po endoprotezie biodra</a:t>
            </a:r>
            <a:r>
              <a:rPr lang="pl-PL" b="1" dirty="0" smtClean="0"/>
              <a:t/>
            </a:r>
            <a:br>
              <a:rPr lang="pl-PL" b="1" dirty="0" smtClean="0"/>
            </a:br>
            <a:endParaRPr lang="pl-PL" dirty="0"/>
          </a:p>
        </p:txBody>
      </p:sp>
      <p:sp>
        <p:nvSpPr>
          <p:cNvPr id="3" name="Symbol zastępczy zawartości 2"/>
          <p:cNvSpPr>
            <a:spLocks noGrp="1"/>
          </p:cNvSpPr>
          <p:nvPr>
            <p:ph idx="1"/>
          </p:nvPr>
        </p:nvSpPr>
        <p:spPr/>
        <p:txBody>
          <a:bodyPr>
            <a:normAutofit/>
          </a:bodyPr>
          <a:lstStyle/>
          <a:p>
            <a:r>
              <a:rPr lang="pl-PL" dirty="0" smtClean="0"/>
              <a:t>W programie rehabilitacji po endoprotezie stawu biodrowego wyróżniamy 3 etapy:</a:t>
            </a:r>
          </a:p>
          <a:p>
            <a:r>
              <a:rPr lang="pl-PL" dirty="0" smtClean="0"/>
              <a:t>1. Okres </a:t>
            </a:r>
            <a:r>
              <a:rPr lang="pl-PL" dirty="0" smtClean="0"/>
              <a:t>przedoperacyjny.</a:t>
            </a:r>
            <a:endParaRPr lang="pl-PL" dirty="0" smtClean="0"/>
          </a:p>
          <a:p>
            <a:r>
              <a:rPr lang="pl-PL" dirty="0" smtClean="0"/>
              <a:t>2 Okres pooperacyjny wczesny 0-4doby od </a:t>
            </a:r>
            <a:r>
              <a:rPr lang="pl-PL" dirty="0" smtClean="0"/>
              <a:t>zabiegu.</a:t>
            </a:r>
            <a:endParaRPr lang="pl-PL" dirty="0" smtClean="0"/>
          </a:p>
          <a:p>
            <a:r>
              <a:rPr lang="pl-PL" dirty="0" smtClean="0"/>
              <a:t>3. Okres pooperacyjny późny od 4 </a:t>
            </a:r>
            <a:r>
              <a:rPr lang="pl-PL" dirty="0" smtClean="0"/>
              <a:t>doby.</a:t>
            </a:r>
            <a:endParaRPr lang="pl-PL" dirty="0" smtClean="0"/>
          </a:p>
          <a:p>
            <a:endParaRPr lang="pl-PL"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500042"/>
            <a:ext cx="8229600" cy="5672475"/>
          </a:xfrm>
        </p:spPr>
        <p:txBody>
          <a:bodyPr>
            <a:normAutofit fontScale="77500" lnSpcReduction="20000"/>
          </a:bodyPr>
          <a:lstStyle/>
          <a:p>
            <a:r>
              <a:rPr lang="pl-PL" b="1" dirty="0" smtClean="0"/>
              <a:t>Okres przedoperacyjny</a:t>
            </a:r>
            <a:r>
              <a:rPr lang="pl-PL" dirty="0" smtClean="0"/>
              <a:t> jest bardzo ważnym z tego względu, że często w badaniu stawu biodrowego możemy zaobserwować przykurcze, zmniejszenie siły mięśniowej. Po zabiegu operacyjnym  może to prowadzić do spowolnienia rehabilitacji, a w konsekwencji nawet do trwałego przykurczu zgięciowego w stawie biodrowym oraz skróceniu kończyny dolnej.</a:t>
            </a:r>
          </a:p>
          <a:p>
            <a:r>
              <a:rPr lang="pl-PL" dirty="0" smtClean="0"/>
              <a:t>W okresie </a:t>
            </a:r>
            <a:r>
              <a:rPr lang="pl-PL" dirty="0" err="1" smtClean="0"/>
              <a:t>poprzedzajacym</a:t>
            </a:r>
            <a:r>
              <a:rPr lang="pl-PL" dirty="0" smtClean="0"/>
              <a:t> operacje u wszystkich pacjentów należy prowadzić</a:t>
            </a:r>
            <a:br>
              <a:rPr lang="pl-PL" dirty="0" smtClean="0"/>
            </a:br>
            <a:r>
              <a:rPr lang="pl-PL" dirty="0" smtClean="0"/>
              <a:t>ćwiczenia:</a:t>
            </a:r>
          </a:p>
          <a:p>
            <a:r>
              <a:rPr lang="pl-PL" dirty="0" smtClean="0"/>
              <a:t>czynne wolne,</a:t>
            </a:r>
          </a:p>
          <a:p>
            <a:r>
              <a:rPr lang="pl-PL" dirty="0" smtClean="0"/>
              <a:t>czynne oporowe dla mięśni </a:t>
            </a:r>
            <a:r>
              <a:rPr lang="pl-PL" dirty="0" err="1" smtClean="0"/>
              <a:t>obreczy</a:t>
            </a:r>
            <a:r>
              <a:rPr lang="pl-PL" dirty="0" smtClean="0"/>
              <a:t> barkowej oraz kończyn górnych</a:t>
            </a:r>
          </a:p>
          <a:p>
            <a:r>
              <a:rPr lang="pl-PL" dirty="0" smtClean="0"/>
              <a:t>czynne w </a:t>
            </a:r>
            <a:r>
              <a:rPr lang="pl-PL" dirty="0" err="1" smtClean="0"/>
              <a:t>odciażeniu</a:t>
            </a:r>
            <a:r>
              <a:rPr lang="pl-PL" dirty="0" smtClean="0"/>
              <a:t>,</a:t>
            </a:r>
          </a:p>
          <a:p>
            <a:r>
              <a:rPr lang="pl-PL" dirty="0" smtClean="0"/>
              <a:t>czynne w odciążeniu z oporem,</a:t>
            </a:r>
          </a:p>
          <a:p>
            <a:r>
              <a:rPr lang="pl-PL" dirty="0" smtClean="0"/>
              <a:t>czynne </a:t>
            </a:r>
            <a:r>
              <a:rPr lang="pl-PL" dirty="0" err="1" smtClean="0"/>
              <a:t>samowspomagane</a:t>
            </a:r>
            <a:r>
              <a:rPr lang="pl-PL" dirty="0" smtClean="0"/>
              <a:t>,</a:t>
            </a:r>
          </a:p>
          <a:p>
            <a:r>
              <a:rPr lang="pl-PL" dirty="0" smtClean="0"/>
              <a:t>czynne oporowe dla kończyn dolnych,</a:t>
            </a:r>
          </a:p>
          <a:p>
            <a:endParaRPr lang="pl-PL"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928670"/>
            <a:ext cx="8229600" cy="5243847"/>
          </a:xfrm>
        </p:spPr>
        <p:txBody>
          <a:bodyPr/>
          <a:lstStyle/>
          <a:p>
            <a:r>
              <a:rPr lang="pl-PL" dirty="0" smtClean="0"/>
              <a:t>Celem ćwiczeń przedoperacyjnych jest wzmocnienie siły i masy mięśniowej, zwiększenie </a:t>
            </a:r>
            <a:r>
              <a:rPr lang="pl-PL" dirty="0" err="1" smtClean="0"/>
              <a:t>ruchomośći</a:t>
            </a:r>
            <a:r>
              <a:rPr lang="pl-PL" dirty="0" smtClean="0"/>
              <a:t> w stawach, nauka chodu o kulach (poprawa koordynacji ruchowej), nauka właściwego wykonywania ćwiczeń izometrycznych. Ćwiczenia mają także na celu przygotować pacjenta psychicznie do rehabilitacji pooperacyjnej.</a:t>
            </a:r>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Wskazania:</a:t>
            </a:r>
            <a:endParaRPr lang="pl-PL" dirty="0"/>
          </a:p>
        </p:txBody>
      </p:sp>
      <p:sp>
        <p:nvSpPr>
          <p:cNvPr id="3" name="Symbol zastępczy zawartości 2"/>
          <p:cNvSpPr>
            <a:spLocks noGrp="1"/>
          </p:cNvSpPr>
          <p:nvPr>
            <p:ph idx="1"/>
          </p:nvPr>
        </p:nvSpPr>
        <p:spPr/>
        <p:txBody>
          <a:bodyPr/>
          <a:lstStyle/>
          <a:p>
            <a:r>
              <a:rPr lang="pl-PL" dirty="0" smtClean="0"/>
              <a:t>porażenia i niedowłady mięśni,</a:t>
            </a:r>
          </a:p>
          <a:p>
            <a:r>
              <a:rPr lang="pl-PL" dirty="0" smtClean="0"/>
              <a:t>stan po długotrwałym unieruchomieniu,</a:t>
            </a:r>
          </a:p>
          <a:p>
            <a:r>
              <a:rPr lang="pl-PL" dirty="0" smtClean="0"/>
              <a:t>w początkowym okresie uruchamiania stawu po zabiegu operacyjnym,</a:t>
            </a:r>
          </a:p>
          <a:p>
            <a:r>
              <a:rPr lang="pl-PL" dirty="0" smtClean="0"/>
              <a:t>w chorobach układu krążenia, gdzie ruch jest przeciwwskazany,</a:t>
            </a:r>
          </a:p>
          <a:p>
            <a:pPr>
              <a:buNone/>
            </a:pPr>
            <a:endParaRPr lang="pl-PL"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857232"/>
            <a:ext cx="8229600" cy="5315285"/>
          </a:xfrm>
        </p:spPr>
        <p:txBody>
          <a:bodyPr>
            <a:normAutofit lnSpcReduction="10000"/>
          </a:bodyPr>
          <a:lstStyle/>
          <a:p>
            <a:r>
              <a:rPr lang="pl-PL" dirty="0" smtClean="0"/>
              <a:t>W okresie pooperacyjnym wczesnym  </a:t>
            </a:r>
            <a:endParaRPr lang="pl-PL" dirty="0" smtClean="0"/>
          </a:p>
          <a:p>
            <a:pPr>
              <a:buNone/>
            </a:pPr>
            <a:r>
              <a:rPr lang="pl-PL" dirty="0" smtClean="0"/>
              <a:t>   u</a:t>
            </a:r>
            <a:r>
              <a:rPr lang="pl-PL" dirty="0" smtClean="0"/>
              <a:t> wszystkich pacjentów należy prowadzić ćwiczenia izometryczne:</a:t>
            </a:r>
          </a:p>
          <a:p>
            <a:pPr>
              <a:buFont typeface="Wingdings" pitchFamily="2" charset="2"/>
              <a:buChar char="Ø"/>
            </a:pPr>
            <a:r>
              <a:rPr lang="pl-PL" dirty="0" smtClean="0"/>
              <a:t>dociskanie kolan do materaca</a:t>
            </a:r>
          </a:p>
          <a:p>
            <a:pPr>
              <a:buFont typeface="Wingdings" pitchFamily="2" charset="2"/>
              <a:buChar char="Ø"/>
            </a:pPr>
            <a:r>
              <a:rPr lang="pl-PL" dirty="0" smtClean="0"/>
              <a:t>zaciskanie pośladków</a:t>
            </a:r>
          </a:p>
          <a:p>
            <a:pPr>
              <a:buFont typeface="Wingdings" pitchFamily="2" charset="2"/>
              <a:buChar char="Ø"/>
            </a:pPr>
            <a:r>
              <a:rPr lang="pl-PL" dirty="0" smtClean="0"/>
              <a:t>zgięcie grzbietowe stóp</a:t>
            </a:r>
          </a:p>
          <a:p>
            <a:r>
              <a:rPr lang="pl-PL" dirty="0" smtClean="0"/>
              <a:t>Ćwiczenia wykonujemy najlepiej w seriach po 10-15 powtórzeń dla każdej grupy mięśniowej co 2 godziny. Napięcie utrzymujemy przez 5-10 sek., </a:t>
            </a:r>
            <a:r>
              <a:rPr lang="pl-PL" dirty="0" smtClean="0"/>
              <a:t>rozluźnienie </a:t>
            </a:r>
            <a:r>
              <a:rPr lang="pl-PL" dirty="0" smtClean="0"/>
              <a:t>10-20 sek.</a:t>
            </a:r>
          </a:p>
          <a:p>
            <a:endParaRPr lang="pl-PL"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928670"/>
            <a:ext cx="8229600" cy="5243847"/>
          </a:xfrm>
        </p:spPr>
        <p:txBody>
          <a:bodyPr>
            <a:normAutofit lnSpcReduction="10000"/>
          </a:bodyPr>
          <a:lstStyle/>
          <a:p>
            <a:r>
              <a:rPr lang="pl-PL" dirty="0" smtClean="0"/>
              <a:t>W 2 dobie po zabiegu następuje stopniowa pionizacja. Zmieniamy pozycję w łóżku z leżącej na półsiedzącą i na siedząca. Następnie z pomocą </a:t>
            </a:r>
            <a:r>
              <a:rPr lang="pl-PL" dirty="0" err="1" smtClean="0"/>
              <a:t>pionizatora</a:t>
            </a:r>
            <a:r>
              <a:rPr lang="pl-PL" dirty="0" smtClean="0"/>
              <a:t> (najczęściej parapodium) przechodzimy do pozycji stania. Jeżeli nie występują powikłania zakrzepowo-zatorowe oraz ze strony układu krążeniowo-oddechowego próbujemy </a:t>
            </a:r>
            <a:r>
              <a:rPr lang="pl-PL" dirty="0" smtClean="0"/>
              <a:t>wykonać </a:t>
            </a:r>
            <a:r>
              <a:rPr lang="pl-PL" dirty="0" smtClean="0"/>
              <a:t>kilka kroków w obrębie sali chorych. Kontynuujemy ćwiczenia izometryczne</a:t>
            </a:r>
            <a:endParaRPr lang="pl-PL"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buNone/>
            </a:pPr>
            <a:r>
              <a:rPr lang="pl-PL" u="sng" dirty="0" smtClean="0"/>
              <a:t>3 </a:t>
            </a:r>
            <a:r>
              <a:rPr lang="pl-PL" u="sng" dirty="0" smtClean="0"/>
              <a:t>doba</a:t>
            </a:r>
          </a:p>
          <a:p>
            <a:r>
              <a:rPr lang="pl-PL" dirty="0" smtClean="0"/>
              <a:t>kontynuacja </a:t>
            </a:r>
            <a:r>
              <a:rPr lang="pl-PL" dirty="0" err="1" smtClean="0"/>
              <a:t>ćwiczęń</a:t>
            </a:r>
            <a:r>
              <a:rPr lang="pl-PL" dirty="0" smtClean="0"/>
              <a:t> z poprzedniego dnia</a:t>
            </a:r>
          </a:p>
          <a:p>
            <a:r>
              <a:rPr lang="pl-PL" dirty="0" smtClean="0"/>
              <a:t>ponowna pionizacja, staramy się tylko asekurować pacjenta, zamiast parapodium dajemy pacjentowi balkonik </a:t>
            </a:r>
            <a:r>
              <a:rPr lang="pl-PL" dirty="0" smtClean="0"/>
              <a:t>..</a:t>
            </a:r>
            <a:endParaRPr lang="pl-PL" dirty="0" smtClean="0"/>
          </a:p>
          <a:p>
            <a:endParaRPr lang="pl-PL"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1000108"/>
            <a:ext cx="8229600" cy="5172409"/>
          </a:xfrm>
        </p:spPr>
        <p:txBody>
          <a:bodyPr/>
          <a:lstStyle/>
          <a:p>
            <a:pPr>
              <a:buNone/>
            </a:pPr>
            <a:r>
              <a:rPr lang="pl-PL" u="sng" dirty="0" smtClean="0"/>
              <a:t>4 doba</a:t>
            </a:r>
          </a:p>
          <a:p>
            <a:r>
              <a:rPr lang="pl-PL" dirty="0" smtClean="0"/>
              <a:t> balkonik zamieniamy na kule łokciowe. Rozpoczynamy </a:t>
            </a:r>
            <a:r>
              <a:rPr lang="pl-PL" dirty="0" err="1" smtClean="0"/>
              <a:t>nauke</a:t>
            </a:r>
            <a:r>
              <a:rPr lang="pl-PL" dirty="0" smtClean="0"/>
              <a:t> chodu z kulami od chodu 3 taktowego. (obie kule-noga operowana-zdrowa noga) w przypadku endoprotez cementowych chodzenie z kulami trwa 1,5 miesiąca. W przypadku endoprotez </a:t>
            </a:r>
            <a:r>
              <a:rPr lang="pl-PL" dirty="0" err="1" smtClean="0"/>
              <a:t>bezcementowych</a:t>
            </a:r>
            <a:r>
              <a:rPr lang="pl-PL" dirty="0" smtClean="0"/>
              <a:t> około 3 miesiące wspomagamy się kulami.</a:t>
            </a:r>
          </a:p>
          <a:p>
            <a:endParaRPr lang="pl-PL"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857232"/>
            <a:ext cx="8229600" cy="5315285"/>
          </a:xfrm>
        </p:spPr>
        <p:txBody>
          <a:bodyPr>
            <a:normAutofit fontScale="92500" lnSpcReduction="20000"/>
          </a:bodyPr>
          <a:lstStyle/>
          <a:p>
            <a:r>
              <a:rPr lang="pl-PL" dirty="0" smtClean="0"/>
              <a:t>5-10 doba</a:t>
            </a:r>
          </a:p>
          <a:p>
            <a:r>
              <a:rPr lang="pl-PL" dirty="0" smtClean="0"/>
              <a:t>kontynuujemy naukę chodu z kulami, pokonywanie przeszkód, chód bokiem i do tyłu. Chód do tyłu kształtuje równowagę, koordynację oraz siłę mięśni grzbietu, </a:t>
            </a:r>
            <a:r>
              <a:rPr lang="pl-PL" dirty="0" smtClean="0"/>
              <a:t>pośladków </a:t>
            </a:r>
            <a:r>
              <a:rPr lang="pl-PL" dirty="0" smtClean="0"/>
              <a:t>i brzucha.</a:t>
            </a:r>
          </a:p>
          <a:p>
            <a:r>
              <a:rPr lang="pl-PL" dirty="0" smtClean="0"/>
              <a:t>Rozpoczyna sie również ćwiczenia z oporem za pomocą taśmy elastycznej wzmacniając mięśnie odwodziciele i przywodziciele stawu biodrowego oraz obręcz barkową.</a:t>
            </a:r>
          </a:p>
          <a:p>
            <a:r>
              <a:rPr lang="pl-PL" dirty="0" smtClean="0"/>
              <a:t>ćwiczenia </a:t>
            </a:r>
            <a:r>
              <a:rPr lang="pl-PL" dirty="0" smtClean="0"/>
              <a:t>trwające </a:t>
            </a:r>
            <a:r>
              <a:rPr lang="pl-PL" dirty="0" smtClean="0"/>
              <a:t>20–30 minut, 2 </a:t>
            </a:r>
            <a:r>
              <a:rPr lang="pl-PL" dirty="0" smtClean="0"/>
              <a:t>lub 3</a:t>
            </a:r>
            <a:r>
              <a:rPr lang="pl-PL" dirty="0" smtClean="0"/>
              <a:t> razy w ciągu każdego dnia zapewniają szybszy powrót do zdrowia</a:t>
            </a:r>
          </a:p>
          <a:p>
            <a:endParaRPr lang="pl-PL"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1000108"/>
            <a:ext cx="8229600" cy="5172409"/>
          </a:xfrm>
        </p:spPr>
        <p:txBody>
          <a:bodyPr/>
          <a:lstStyle/>
          <a:p>
            <a:r>
              <a:rPr lang="pl-PL" dirty="0" smtClean="0"/>
              <a:t>Doskonałym uzupełnieniem rehabilitacji jest rowerek stacjonarny. Chory wykonuje stopniowo ruchy pedałowania do </a:t>
            </a:r>
            <a:r>
              <a:rPr lang="pl-PL" dirty="0" smtClean="0"/>
              <a:t>tyłu i </a:t>
            </a:r>
            <a:r>
              <a:rPr lang="pl-PL" dirty="0" smtClean="0"/>
              <a:t>do </a:t>
            </a:r>
            <a:r>
              <a:rPr lang="pl-PL" dirty="0" smtClean="0"/>
              <a:t>przodu i</a:t>
            </a:r>
            <a:r>
              <a:rPr lang="pl-PL" dirty="0" smtClean="0"/>
              <a:t> </a:t>
            </a:r>
            <a:r>
              <a:rPr lang="pl-PL" dirty="0" smtClean="0"/>
              <a:t>wraz </a:t>
            </a:r>
            <a:r>
              <a:rPr lang="pl-PL" dirty="0" smtClean="0"/>
              <a:t>z </a:t>
            </a:r>
            <a:r>
              <a:rPr lang="pl-PL" dirty="0" smtClean="0"/>
              <a:t>poprawą </a:t>
            </a:r>
            <a:r>
              <a:rPr lang="pl-PL" dirty="0" smtClean="0"/>
              <a:t>siły mięśniowej, </a:t>
            </a:r>
            <a:r>
              <a:rPr lang="pl-PL" dirty="0" smtClean="0"/>
              <a:t>po</a:t>
            </a:r>
            <a:r>
              <a:rPr lang="pl-PL" dirty="0" smtClean="0"/>
              <a:t> </a:t>
            </a:r>
            <a:r>
              <a:rPr lang="pl-PL" dirty="0" smtClean="0"/>
              <a:t>4–6 </a:t>
            </a:r>
            <a:r>
              <a:rPr lang="pl-PL" dirty="0" smtClean="0"/>
              <a:t>tygodniach zwiększa się  obciążenie treningowe. </a:t>
            </a:r>
            <a:r>
              <a:rPr lang="pl-PL" dirty="0" smtClean="0"/>
              <a:t>Jazdę na</a:t>
            </a:r>
            <a:r>
              <a:rPr lang="pl-PL" dirty="0" smtClean="0"/>
              <a:t> </a:t>
            </a:r>
            <a:r>
              <a:rPr lang="pl-PL" dirty="0" smtClean="0"/>
              <a:t>rowerze </a:t>
            </a:r>
            <a:r>
              <a:rPr lang="pl-PL" dirty="0" smtClean="0"/>
              <a:t>prowadzić można </a:t>
            </a:r>
            <a:r>
              <a:rPr lang="pl-PL" dirty="0" smtClean="0"/>
              <a:t>2</a:t>
            </a:r>
            <a:r>
              <a:rPr lang="pl-PL" dirty="0" smtClean="0"/>
              <a:t> </a:t>
            </a:r>
            <a:r>
              <a:rPr lang="pl-PL" dirty="0" smtClean="0"/>
              <a:t>razy </a:t>
            </a:r>
            <a:r>
              <a:rPr lang="pl-PL" dirty="0" smtClean="0"/>
              <a:t>dziennie </a:t>
            </a:r>
            <a:r>
              <a:rPr lang="pl-PL" dirty="0" smtClean="0"/>
              <a:t>po 10–15 </a:t>
            </a:r>
            <a:r>
              <a:rPr lang="pl-PL" dirty="0" smtClean="0"/>
              <a:t>minut, </a:t>
            </a:r>
            <a:r>
              <a:rPr lang="pl-PL" dirty="0" smtClean="0"/>
              <a:t>4 razy w </a:t>
            </a:r>
            <a:r>
              <a:rPr lang="pl-PL" dirty="0" smtClean="0"/>
              <a:t>tygodniu.</a:t>
            </a:r>
            <a:endParaRPr lang="pl-PL"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3600" dirty="0" smtClean="0"/>
              <a:t>Postępowanie we wczesnym okresie </a:t>
            </a:r>
            <a:r>
              <a:rPr lang="pl-PL" sz="3600" dirty="0" smtClean="0"/>
              <a:t>pooperacyjnym</a:t>
            </a:r>
            <a:endParaRPr lang="pl-PL" sz="3600" dirty="0"/>
          </a:p>
        </p:txBody>
      </p:sp>
      <p:sp>
        <p:nvSpPr>
          <p:cNvPr id="3" name="Symbol zastępczy zawartości 2"/>
          <p:cNvSpPr>
            <a:spLocks noGrp="1"/>
          </p:cNvSpPr>
          <p:nvPr>
            <p:ph idx="1"/>
          </p:nvPr>
        </p:nvSpPr>
        <p:spPr/>
        <p:txBody>
          <a:bodyPr>
            <a:normAutofit/>
          </a:bodyPr>
          <a:lstStyle/>
          <a:p>
            <a:pPr>
              <a:buNone/>
            </a:pPr>
            <a:r>
              <a:rPr lang="pl-PL" sz="2000" b="1" dirty="0" smtClean="0"/>
              <a:t> </a:t>
            </a:r>
            <a:r>
              <a:rPr lang="pl-PL" sz="2000" b="1" dirty="0" smtClean="0"/>
              <a:t>   </a:t>
            </a:r>
            <a:r>
              <a:rPr lang="pl-PL" sz="2000" b="1" u="sng" dirty="0" smtClean="0"/>
              <a:t>Odpowiednie </a:t>
            </a:r>
            <a:r>
              <a:rPr lang="pl-PL" sz="2000" b="1" u="sng" dirty="0" smtClean="0"/>
              <a:t>ułożenie </a:t>
            </a:r>
            <a:r>
              <a:rPr lang="pl-PL" sz="2000" b="1" u="sng" dirty="0" err="1" smtClean="0"/>
              <a:t>kd</a:t>
            </a:r>
            <a:r>
              <a:rPr lang="pl-PL" sz="2000" b="1" u="sng" dirty="0" smtClean="0"/>
              <a:t> operowanej</a:t>
            </a:r>
            <a:endParaRPr lang="pl-PL" sz="2000" u="sng" dirty="0" smtClean="0"/>
          </a:p>
          <a:p>
            <a:pPr>
              <a:buNone/>
            </a:pPr>
            <a:r>
              <a:rPr lang="pl-PL" sz="2000" dirty="0" smtClean="0"/>
              <a:t>    Operowana </a:t>
            </a:r>
            <a:r>
              <a:rPr lang="pl-PL" sz="2000" dirty="0" smtClean="0"/>
              <a:t>kończyna powinna być ułożona w lekkim zgięciu w stawie biodrowym, wynoszącym ok.20 stopni i odwiedzeniu do kąta około 30 stopni. Należy również zabezpieczyć kończynę przed przypadkowym skręceniem na zewnątrz, ustawiając ją w tzw. położeniu pośrednim. </a:t>
            </a:r>
            <a:endParaRPr lang="pl-PL" sz="2000" dirty="0" smtClean="0"/>
          </a:p>
          <a:p>
            <a:pPr>
              <a:buNone/>
            </a:pPr>
            <a:r>
              <a:rPr lang="pl-PL" sz="2000" dirty="0" smtClean="0"/>
              <a:t> </a:t>
            </a:r>
            <a:endParaRPr lang="pl-PL" sz="2000" dirty="0" smtClean="0"/>
          </a:p>
          <a:p>
            <a:pPr>
              <a:buNone/>
            </a:pPr>
            <a:r>
              <a:rPr lang="pl-PL" sz="2000" dirty="0" smtClean="0"/>
              <a:t> </a:t>
            </a:r>
            <a:r>
              <a:rPr lang="pl-PL" sz="2000" dirty="0" smtClean="0"/>
              <a:t>   Ułożenie </a:t>
            </a:r>
            <a:r>
              <a:rPr lang="pl-PL" sz="2000" dirty="0" smtClean="0"/>
              <a:t>operowanej kończyny w takiej pozycji, na odpowiedniej szynie, nie tylko chroni staw przed zwichnięciem w pierwszych godzinach po operacji, gdy działa jeszcze znieczulenie, lecz zapewnia również dogodne warunki gojenia tkanek. W tej sytuacji niewłaściwa pozycja kończyny, przywiedzenie połączone z rotacją zewnętrzną uda, spowodować może zwichnięcie w operowanym </a:t>
            </a:r>
            <a:r>
              <a:rPr lang="pl-PL" sz="2000" dirty="0" smtClean="0"/>
              <a:t>stawie.</a:t>
            </a:r>
            <a:endParaRPr lang="pl-PL" sz="2000" dirty="0" smtClean="0"/>
          </a:p>
          <a:p>
            <a:pPr>
              <a:buNone/>
            </a:pPr>
            <a:endParaRPr lang="pl-PL" sz="20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image_004.png"/>
          <p:cNvPicPr>
            <a:picLocks noGrp="1" noChangeAspect="1"/>
          </p:cNvPicPr>
          <p:nvPr>
            <p:ph idx="1"/>
          </p:nvPr>
        </p:nvPicPr>
        <p:blipFill>
          <a:blip r:embed="rId2"/>
          <a:stretch>
            <a:fillRect/>
          </a:stretch>
        </p:blipFill>
        <p:spPr>
          <a:xfrm>
            <a:off x="1571604" y="698095"/>
            <a:ext cx="6536084" cy="5377791"/>
          </a:xfr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1071546"/>
            <a:ext cx="8229600" cy="5100971"/>
          </a:xfrm>
        </p:spPr>
        <p:txBody>
          <a:bodyPr>
            <a:normAutofit fontScale="85000" lnSpcReduction="10000"/>
          </a:bodyPr>
          <a:lstStyle/>
          <a:p>
            <a:pPr>
              <a:buNone/>
            </a:pPr>
            <a:r>
              <a:rPr lang="pl-PL" dirty="0" smtClean="0"/>
              <a:t>X – </a:t>
            </a:r>
            <a:r>
              <a:rPr lang="pl-PL" dirty="0" err="1" smtClean="0"/>
              <a:t>kd</a:t>
            </a:r>
            <a:r>
              <a:rPr lang="pl-PL" dirty="0" smtClean="0"/>
              <a:t> operowana</a:t>
            </a:r>
            <a:br>
              <a:rPr lang="pl-PL" dirty="0" smtClean="0"/>
            </a:br>
            <a:r>
              <a:rPr lang="pl-PL" dirty="0" smtClean="0"/>
              <a:t>1. Podczas zmiany pozycji z leżącej do siedzącej , operowana </a:t>
            </a:r>
            <a:r>
              <a:rPr lang="pl-PL" dirty="0" err="1" smtClean="0"/>
              <a:t>kd</a:t>
            </a:r>
            <a:r>
              <a:rPr lang="pl-PL" dirty="0" smtClean="0"/>
              <a:t> powinna być wyprostowana.</a:t>
            </a:r>
            <a:br>
              <a:rPr lang="pl-PL" dirty="0" smtClean="0"/>
            </a:br>
            <a:r>
              <a:rPr lang="pl-PL" dirty="0" smtClean="0"/>
              <a:t>2. Nie można obciążać operowanej kończyny, dlatego zawsze wysuwany </a:t>
            </a:r>
            <a:r>
              <a:rPr lang="pl-PL" dirty="0" err="1" smtClean="0"/>
              <a:t>kd</a:t>
            </a:r>
            <a:r>
              <a:rPr lang="pl-PL" dirty="0" smtClean="0"/>
              <a:t> w przód tak aby nie zwisała z łóżka.</a:t>
            </a:r>
            <a:br>
              <a:rPr lang="pl-PL" dirty="0" smtClean="0"/>
            </a:br>
            <a:r>
              <a:rPr lang="pl-PL" dirty="0" smtClean="0"/>
              <a:t>3. </a:t>
            </a:r>
            <a:r>
              <a:rPr lang="pl-PL" dirty="0" smtClean="0"/>
              <a:t>Krawędź </a:t>
            </a:r>
            <a:r>
              <a:rPr lang="pl-PL" dirty="0" smtClean="0"/>
              <a:t>łóżka nie powinna uciskać uda</a:t>
            </a:r>
            <a:br>
              <a:rPr lang="pl-PL" dirty="0" smtClean="0"/>
            </a:br>
            <a:r>
              <a:rPr lang="pl-PL" dirty="0" smtClean="0"/>
              <a:t>4. W łóżku unikać obracania na prawą , lewą stronę.</a:t>
            </a:r>
            <a:br>
              <a:rPr lang="pl-PL" dirty="0" smtClean="0"/>
            </a:br>
            <a:r>
              <a:rPr lang="pl-PL" dirty="0" smtClean="0"/>
              <a:t>5. Najłatwiej przejść do pozycji siedzącej, poprzez przejście z pozycji leżącej do siadu prostego, postawić zdrową </a:t>
            </a:r>
            <a:r>
              <a:rPr lang="pl-PL" dirty="0" err="1" smtClean="0"/>
              <a:t>kd</a:t>
            </a:r>
            <a:r>
              <a:rPr lang="pl-PL" dirty="0" smtClean="0"/>
              <a:t> na ziemi i zsuwać się pośladkami na brzeg łóżka.</a:t>
            </a:r>
            <a:endParaRPr lang="pl-PL"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image_011.png"/>
          <p:cNvPicPr>
            <a:picLocks noGrp="1" noChangeAspect="1"/>
          </p:cNvPicPr>
          <p:nvPr>
            <p:ph idx="1"/>
          </p:nvPr>
        </p:nvPicPr>
        <p:blipFill>
          <a:blip r:embed="rId2"/>
          <a:stretch>
            <a:fillRect/>
          </a:stretch>
        </p:blipFill>
        <p:spPr>
          <a:xfrm>
            <a:off x="461976" y="2357430"/>
            <a:ext cx="8127446" cy="292895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dlewnia metali">
  <a:themeElements>
    <a:clrScheme name="Odlewnia metali">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dlewnia metali">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dlewnia metali">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4914</TotalTime>
  <Words>3213</Words>
  <Application>Microsoft Office PowerPoint</Application>
  <PresentationFormat>Pokaz na ekranie (4:3)</PresentationFormat>
  <Paragraphs>431</Paragraphs>
  <Slides>113</Slides>
  <Notes>1</Notes>
  <HiddenSlides>0</HiddenSlides>
  <MMClips>0</MMClips>
  <ScaleCrop>false</ScaleCrop>
  <HeadingPairs>
    <vt:vector size="4" baseType="variant">
      <vt:variant>
        <vt:lpstr>Motyw</vt:lpstr>
      </vt:variant>
      <vt:variant>
        <vt:i4>1</vt:i4>
      </vt:variant>
      <vt:variant>
        <vt:lpstr>Tytuły slajdów</vt:lpstr>
      </vt:variant>
      <vt:variant>
        <vt:i4>113</vt:i4>
      </vt:variant>
    </vt:vector>
  </HeadingPairs>
  <TitlesOfParts>
    <vt:vector size="114" baseType="lpstr">
      <vt:lpstr>Odlewnia metali</vt:lpstr>
      <vt:lpstr>PODSTAWY REHABILITACJI I OPIEKI NAD OSOBAMI ZALEŻNYMI</vt:lpstr>
      <vt:lpstr>Definicja ,,osoby zależnej’’</vt:lpstr>
      <vt:lpstr>Definicja  ,,osoby niepełnosprawnej’’</vt:lpstr>
      <vt:lpstr>Slajd 4</vt:lpstr>
      <vt:lpstr>Pozycje wyjściowe do ćwiczeń</vt:lpstr>
      <vt:lpstr>Slajd 6</vt:lpstr>
      <vt:lpstr>Do głównych pozycji wyjściowych zalicza się</vt:lpstr>
      <vt:lpstr>Ćwiczenia bierne</vt:lpstr>
      <vt:lpstr>Wskazania:</vt:lpstr>
      <vt:lpstr>Przeciwwskazania:</vt:lpstr>
      <vt:lpstr>Cele ćwiczeń biernych :</vt:lpstr>
      <vt:lpstr>Metodyka wykonywania ćwiczeń:</vt:lpstr>
      <vt:lpstr>Ćwiczenia bierne kończyna górna</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Ćwiczenia bierne kończyna dolna</vt:lpstr>
      <vt:lpstr>Slajd 31</vt:lpstr>
      <vt:lpstr>Slajd 32</vt:lpstr>
      <vt:lpstr>Slajd 33</vt:lpstr>
      <vt:lpstr>Slajd 34</vt:lpstr>
      <vt:lpstr>Slajd 35</vt:lpstr>
      <vt:lpstr>Slajd 36</vt:lpstr>
      <vt:lpstr>Ćwiczenia czynno-bierne</vt:lpstr>
      <vt:lpstr>Wskazania:</vt:lpstr>
      <vt:lpstr>Przeciwwskazania:</vt:lpstr>
      <vt:lpstr>Metodyka:</vt:lpstr>
      <vt:lpstr>Ćwiczenia czynne wolne:</vt:lpstr>
      <vt:lpstr>Zasady wykonywania :</vt:lpstr>
      <vt:lpstr>Metodyka:</vt:lpstr>
      <vt:lpstr>Ćwiczenia samowspomagane:</vt:lpstr>
      <vt:lpstr>Cel ćwiczeń samowspomaganych:</vt:lpstr>
      <vt:lpstr>Metodyka:</vt:lpstr>
      <vt:lpstr>Rehabilitacja oddechowa:</vt:lpstr>
      <vt:lpstr>Rehabilitacja oddechowa:</vt:lpstr>
      <vt:lpstr>W jakich jednostkach chorobowych rehabilitacja oddechowa?</vt:lpstr>
      <vt:lpstr>Cele ćwiczeń oddechowych:</vt:lpstr>
      <vt:lpstr>Metodyka:</vt:lpstr>
      <vt:lpstr>Metodyka:</vt:lpstr>
      <vt:lpstr>Przykłady ćwiczeń oddechowych </vt:lpstr>
      <vt:lpstr>Ćwiczenia efektywnego kaszlu:</vt:lpstr>
      <vt:lpstr>Oklepywanie</vt:lpstr>
      <vt:lpstr>Przeciwwskazania do oklepywania:</vt:lpstr>
      <vt:lpstr>Zasady pionizacji</vt:lpstr>
      <vt:lpstr>Wskazania do pionizacji:</vt:lpstr>
      <vt:lpstr>Pionizacja przy łóżku  chorego-czynna</vt:lpstr>
      <vt:lpstr>Pionizacja  bierna – na stole pionizacyjnym</vt:lpstr>
      <vt:lpstr>Uwaga!!!</vt:lpstr>
      <vt:lpstr>  </vt:lpstr>
      <vt:lpstr>Nauka chodu-metodyka:</vt:lpstr>
      <vt:lpstr>Nauka chodu-metodyka:</vt:lpstr>
      <vt:lpstr>Nauka chodu-metodyka:</vt:lpstr>
      <vt:lpstr>Nauka chodu-metodyka:</vt:lpstr>
      <vt:lpstr>Zasady padania</vt:lpstr>
      <vt:lpstr>Długość kul łokciowych:</vt:lpstr>
      <vt:lpstr>Zasady poruszania się po schodach</vt:lpstr>
      <vt:lpstr>Metodyka kształcenia równowagi:</vt:lpstr>
      <vt:lpstr>Endoproteza stawu biodrowego</vt:lpstr>
      <vt:lpstr>Slajd 72</vt:lpstr>
      <vt:lpstr>Slajd 73</vt:lpstr>
      <vt:lpstr>Slajd 74</vt:lpstr>
      <vt:lpstr>Slajd 75</vt:lpstr>
      <vt:lpstr>Zwyrodnienia stawu biodrowego: objawy  </vt:lpstr>
      <vt:lpstr>Co to jest endoproteza-alloplastyka?</vt:lpstr>
      <vt:lpstr>Wskazania do zabiegu: </vt:lpstr>
      <vt:lpstr>Przeciwskazania do zabiegu: </vt:lpstr>
      <vt:lpstr>Przygotowanie do zabiegu operacyjnego </vt:lpstr>
      <vt:lpstr>Przygotowanie do zabiegu operacyjnego </vt:lpstr>
      <vt:lpstr>Przygotowanie do zabiegu operacyjnego </vt:lpstr>
      <vt:lpstr>Powikłania wczesne </vt:lpstr>
      <vt:lpstr>Powikłania wczesne</vt:lpstr>
      <vt:lpstr>Powikłania wczesne</vt:lpstr>
      <vt:lpstr>Powikłania późne </vt:lpstr>
      <vt:lpstr> Rehabilitacja po endoprotezie biodra </vt:lpstr>
      <vt:lpstr>Slajd 88</vt:lpstr>
      <vt:lpstr>Slajd 89</vt:lpstr>
      <vt:lpstr>Slajd 90</vt:lpstr>
      <vt:lpstr>Slajd 91</vt:lpstr>
      <vt:lpstr>Slajd 92</vt:lpstr>
      <vt:lpstr>Slajd 93</vt:lpstr>
      <vt:lpstr>Slajd 94</vt:lpstr>
      <vt:lpstr>Slajd 95</vt:lpstr>
      <vt:lpstr>Postępowanie we wczesnym okresie pooperacyjnym</vt:lpstr>
      <vt:lpstr>Slajd 97</vt:lpstr>
      <vt:lpstr>Slajd 98</vt:lpstr>
      <vt:lpstr>Slajd 99</vt:lpstr>
      <vt:lpstr>Unikać : - krzyżowania nóg podczas leżenia, spania, - rotacji stopy do wewnątrz, na zewnątrz. </vt:lpstr>
      <vt:lpstr>Pozycja siedząca</vt:lpstr>
      <vt:lpstr>Slajd 102</vt:lpstr>
      <vt:lpstr>Slajd 103</vt:lpstr>
      <vt:lpstr>Slajd 104</vt:lpstr>
      <vt:lpstr>Slajd 105</vt:lpstr>
      <vt:lpstr>Nauka chodu</vt:lpstr>
      <vt:lpstr>Slajd 107</vt:lpstr>
      <vt:lpstr>Slajd 108</vt:lpstr>
      <vt:lpstr>Wychodzenie z wanny</vt:lpstr>
      <vt:lpstr>Wszelkie ćwiczenia wykonywane zwłaszcza we wczesnym okresie pooperacyjnym ukierunkowane są:</vt:lpstr>
      <vt:lpstr>Slajd 111</vt:lpstr>
      <vt:lpstr>Slajd 112</vt:lpstr>
      <vt:lpstr>Dostosowanie mieszkania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PODSTAWY REHABILITACJI I OPIEKI NAD OSOBAMI ZALEŻNYMI</dc:title>
  <dc:creator>Dziewczyny</dc:creator>
  <cp:lastModifiedBy>Dziewczyny</cp:lastModifiedBy>
  <cp:revision>113</cp:revision>
  <dcterms:created xsi:type="dcterms:W3CDTF">2018-01-12T20:28:53Z</dcterms:created>
  <dcterms:modified xsi:type="dcterms:W3CDTF">2018-01-23T02:23:07Z</dcterms:modified>
</cp:coreProperties>
</file>