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70" r:id="rId8"/>
    <p:sldId id="261" r:id="rId9"/>
    <p:sldId id="264" r:id="rId10"/>
    <p:sldId id="263" r:id="rId11"/>
    <p:sldId id="265" r:id="rId12"/>
    <p:sldId id="269" r:id="rId13"/>
    <p:sldId id="266" r:id="rId14"/>
    <p:sldId id="268" r:id="rId15"/>
    <p:sldId id="267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C1E55-EB91-47A0-BD0F-E16D62B58B00}" type="datetimeFigureOut">
              <a:rPr lang="pl-PL" smtClean="0"/>
              <a:t>2018-01-28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C0CF9-84D5-47F0-B534-9C10F0367E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C1E55-EB91-47A0-BD0F-E16D62B58B00}" type="datetimeFigureOut">
              <a:rPr lang="pl-PL" smtClean="0"/>
              <a:t>2018-01-28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C0CF9-84D5-47F0-B534-9C10F0367E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C1E55-EB91-47A0-BD0F-E16D62B58B00}" type="datetimeFigureOut">
              <a:rPr lang="pl-PL" smtClean="0"/>
              <a:t>2018-01-28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C0CF9-84D5-47F0-B534-9C10F0367E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C1E55-EB91-47A0-BD0F-E16D62B58B00}" type="datetimeFigureOut">
              <a:rPr lang="pl-PL" smtClean="0"/>
              <a:t>2018-01-28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C0CF9-84D5-47F0-B534-9C10F0367E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C1E55-EB91-47A0-BD0F-E16D62B58B00}" type="datetimeFigureOut">
              <a:rPr lang="pl-PL" smtClean="0"/>
              <a:t>2018-01-28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C0CF9-84D5-47F0-B534-9C10F0367E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C1E55-EB91-47A0-BD0F-E16D62B58B00}" type="datetimeFigureOut">
              <a:rPr lang="pl-PL" smtClean="0"/>
              <a:t>2018-01-28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C0CF9-84D5-47F0-B534-9C10F0367E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C1E55-EB91-47A0-BD0F-E16D62B58B00}" type="datetimeFigureOut">
              <a:rPr lang="pl-PL" smtClean="0"/>
              <a:t>2018-01-28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C0CF9-84D5-47F0-B534-9C10F0367E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C1E55-EB91-47A0-BD0F-E16D62B58B00}" type="datetimeFigureOut">
              <a:rPr lang="pl-PL" smtClean="0"/>
              <a:t>2018-01-28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C0CF9-84D5-47F0-B534-9C10F0367E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C1E55-EB91-47A0-BD0F-E16D62B58B00}" type="datetimeFigureOut">
              <a:rPr lang="pl-PL" smtClean="0"/>
              <a:t>2018-01-28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C0CF9-84D5-47F0-B534-9C10F0367E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C1E55-EB91-47A0-BD0F-E16D62B58B00}" type="datetimeFigureOut">
              <a:rPr lang="pl-PL" smtClean="0"/>
              <a:t>2018-01-28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C0CF9-84D5-47F0-B534-9C10F0367E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C1E55-EB91-47A0-BD0F-E16D62B58B00}" type="datetimeFigureOut">
              <a:rPr lang="pl-PL" smtClean="0"/>
              <a:t>2018-01-28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C0CF9-84D5-47F0-B534-9C10F0367E33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FBC1E55-EB91-47A0-BD0F-E16D62B58B00}" type="datetimeFigureOut">
              <a:rPr lang="pl-PL" smtClean="0"/>
              <a:t>2018-01-28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EC0CF9-84D5-47F0-B534-9C10F0367E3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ODLEŻYNY</a:t>
            </a:r>
            <a:br>
              <a:rPr lang="pl-PL" dirty="0" smtClean="0"/>
            </a:br>
            <a:r>
              <a:rPr lang="pl-PL" dirty="0" smtClean="0"/>
              <a:t>Jak leczyć odleżyny? </a:t>
            </a:r>
            <a:br>
              <a:rPr lang="pl-PL" dirty="0" smtClean="0"/>
            </a:br>
            <a:r>
              <a:rPr lang="pl-PL" dirty="0" smtClean="0"/>
              <a:t>Jak powstają?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57224" y="5000636"/>
            <a:ext cx="7772400" cy="914400"/>
          </a:xfrm>
        </p:spPr>
        <p:txBody>
          <a:bodyPr/>
          <a:lstStyle/>
          <a:p>
            <a:r>
              <a:rPr lang="pl-PL" dirty="0" smtClean="0"/>
              <a:t>Mgr Joanna </a:t>
            </a:r>
            <a:r>
              <a:rPr lang="pl-PL" dirty="0" err="1" smtClean="0"/>
              <a:t>Smolis</a:t>
            </a:r>
            <a:r>
              <a:rPr lang="pl-PL" dirty="0" smtClean="0"/>
              <a:t> </a:t>
            </a:r>
          </a:p>
          <a:p>
            <a:r>
              <a:rPr lang="pl-PL" dirty="0" smtClean="0"/>
              <a:t>fizjoterapeuta</a:t>
            </a:r>
            <a:endParaRPr lang="pl-PL" dirty="0"/>
          </a:p>
        </p:txBody>
      </p:sp>
      <p:pic>
        <p:nvPicPr>
          <p:cNvPr id="4" name="Obraz 3" descr="odleżyny-1024x683-1024x5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857628"/>
            <a:ext cx="4305991" cy="23127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image_02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500042"/>
            <a:ext cx="5000660" cy="58613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183880" cy="785818"/>
          </a:xfrm>
        </p:spPr>
        <p:txBody>
          <a:bodyPr/>
          <a:lstStyle/>
          <a:p>
            <a:pPr algn="ctr"/>
            <a:r>
              <a:rPr lang="pl-PL" dirty="0" smtClean="0"/>
              <a:t>Leczenie odleżyn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285860"/>
            <a:ext cx="8183880" cy="4714908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8000" dirty="0" smtClean="0"/>
              <a:t>Jeżeli </a:t>
            </a:r>
            <a:r>
              <a:rPr lang="pl-PL" sz="8000" dirty="0" smtClean="0"/>
              <a:t>to możliwe, należy leczyć chorobę podstawową, prowadzącą </a:t>
            </a:r>
            <a:r>
              <a:rPr lang="pl-PL" sz="8000" dirty="0" smtClean="0"/>
              <a:t>do odleżyn.</a:t>
            </a:r>
          </a:p>
          <a:p>
            <a:pPr marL="514350" indent="-514350">
              <a:buFont typeface="+mj-lt"/>
              <a:buAutoNum type="arabicPeriod"/>
            </a:pPr>
            <a:endParaRPr lang="pl-PL" sz="80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8000" dirty="0" smtClean="0"/>
              <a:t>Należy </a:t>
            </a:r>
            <a:r>
              <a:rPr lang="pl-PL" sz="8000" dirty="0" smtClean="0"/>
              <a:t>złagodzić lub wyeliminować ucisk, stosując odpowiednie środki </a:t>
            </a:r>
            <a:r>
              <a:rPr lang="pl-PL" sz="8000" dirty="0" smtClean="0"/>
              <a:t>tak</a:t>
            </a:r>
            <a:r>
              <a:rPr lang="pl-PL" sz="8000" dirty="0" smtClean="0"/>
              <a:t>, aby uniknąć dalszych urazów</a:t>
            </a:r>
            <a:r>
              <a:rPr lang="pl-PL" sz="8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pl-PL" sz="80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8000" dirty="0" smtClean="0"/>
              <a:t>Odżywianie </a:t>
            </a:r>
            <a:r>
              <a:rPr lang="pl-PL" sz="8000" dirty="0" smtClean="0"/>
              <a:t>ma istotne znaczenie dla gojenia się odleżyn. Należy:</a:t>
            </a:r>
          </a:p>
          <a:p>
            <a:pPr>
              <a:buFont typeface="Arial" pitchFamily="34" charset="0"/>
              <a:buChar char="•"/>
            </a:pPr>
            <a:r>
              <a:rPr lang="pl-PL" sz="8000" dirty="0" smtClean="0"/>
              <a:t>Zapewnić </a:t>
            </a:r>
            <a:r>
              <a:rPr lang="pl-PL" sz="8000" dirty="0" smtClean="0"/>
              <a:t>wystarczającą ilość kalorii.</a:t>
            </a:r>
          </a:p>
          <a:p>
            <a:pPr>
              <a:buFont typeface="Arial" pitchFamily="34" charset="0"/>
              <a:buChar char="•"/>
            </a:pPr>
            <a:r>
              <a:rPr lang="pl-PL" sz="8000" dirty="0" smtClean="0"/>
              <a:t>Zapewnić </a:t>
            </a:r>
            <a:r>
              <a:rPr lang="pl-PL" sz="8000" dirty="0" smtClean="0"/>
              <a:t>odpowiednią ilość białka, aby uzyskać dodatni bilans azotowy.</a:t>
            </a:r>
          </a:p>
          <a:p>
            <a:pPr>
              <a:buFont typeface="Arial" pitchFamily="34" charset="0"/>
              <a:buChar char="•"/>
            </a:pPr>
            <a:r>
              <a:rPr lang="pl-PL" sz="8000" dirty="0" smtClean="0"/>
              <a:t>Zapewnić </a:t>
            </a:r>
            <a:r>
              <a:rPr lang="pl-PL" sz="8000" dirty="0" smtClean="0"/>
              <a:t>odpowiednie dzienne spożycie płynów w celu nawodnienia </a:t>
            </a:r>
            <a:r>
              <a:rPr lang="pl-PL" sz="8000" dirty="0" smtClean="0"/>
              <a:t>i </a:t>
            </a:r>
            <a:r>
              <a:rPr lang="pl-PL" sz="8000" dirty="0" smtClean="0"/>
              <a:t>zachęcać do jego przestrzegania</a:t>
            </a:r>
            <a:r>
              <a:rPr lang="pl-PL" sz="8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pl-PL" sz="8000" dirty="0" smtClean="0"/>
              <a:t>Zapewnić </a:t>
            </a:r>
            <a:r>
              <a:rPr lang="pl-PL" sz="8000" dirty="0" smtClean="0"/>
              <a:t>odpowiednie dawki witamin i minerałów</a:t>
            </a:r>
            <a:r>
              <a:rPr lang="pl-PL" sz="8000" dirty="0" smtClean="0"/>
              <a:t>.</a:t>
            </a:r>
          </a:p>
          <a:p>
            <a:pPr>
              <a:buNone/>
            </a:pPr>
            <a:endParaRPr lang="pl-PL" sz="72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714380"/>
          </a:xfrm>
        </p:spPr>
        <p:txBody>
          <a:bodyPr/>
          <a:lstStyle/>
          <a:p>
            <a:pPr algn="ctr"/>
            <a:r>
              <a:rPr lang="pl-PL" dirty="0" smtClean="0"/>
              <a:t>Leczenie odleżyn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500174"/>
            <a:ext cx="8183880" cy="454514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pl-PL" dirty="0" smtClean="0"/>
              <a:t>Należy poprawić pielęgnację ran: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Jeżeli w ranie występuje czarna lub żółta martwica, należy rozważyć chirurgiczne oczyszczenie ran w celu usunięcia martwych tkanek z łożyska rany.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Czyścić odleżynę wraz z otaczającą skórą i usuwać resztki podczas każdej zmiany opatrunku w celu uniknięcia zakażenia.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Stosować odpowiednie opatrunki gwarantujące wilgotne środowisko gojenia się rany.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214446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Wśród nowoczesnych opatrunków wyróżniamy: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428736"/>
            <a:ext cx="8183880" cy="4902332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>
                <a:solidFill>
                  <a:schemeClr val="accent3"/>
                </a:solidFill>
              </a:rPr>
              <a:t>opatrunki hydrożelowe </a:t>
            </a:r>
            <a:r>
              <a:rPr lang="pl-PL" dirty="0" smtClean="0"/>
              <a:t>- w postaci żelu podawanego bezpośrednio na ranę. Ułatwia jej oczyszczanie z czarnych tkanek martwiczych. Są odpowiednie w przypadku płytkich ran. W niewielkim stopniu pochłaniają wysięk</a:t>
            </a:r>
            <a:r>
              <a:rPr lang="pl-PL" dirty="0" smtClean="0"/>
              <a:t>.</a:t>
            </a:r>
          </a:p>
          <a:p>
            <a:r>
              <a:rPr lang="pl-PL" dirty="0" smtClean="0"/>
              <a:t> </a:t>
            </a:r>
            <a:r>
              <a:rPr lang="pl-PL" dirty="0" smtClean="0">
                <a:solidFill>
                  <a:schemeClr val="accent3"/>
                </a:solidFill>
              </a:rPr>
              <a:t>opatrunki foliowe </a:t>
            </a:r>
            <a:r>
              <a:rPr lang="pl-PL" dirty="0" smtClean="0"/>
              <a:t>- chronią przed infekcją, ponieważ nie przepuszczają bakterii oraz wody ze środowiska zewnętrznego. Nie pochłaniają wysięku. Mogą być stosowane w płytkich ranach w fazie tworzenia się naskórka, lub profilaktycznie na niezmienioną skórę. </a:t>
            </a:r>
            <a:endParaRPr lang="pl-PL" dirty="0" smtClean="0"/>
          </a:p>
          <a:p>
            <a:r>
              <a:rPr lang="pl-PL" dirty="0" smtClean="0">
                <a:solidFill>
                  <a:schemeClr val="accent3"/>
                </a:solidFill>
              </a:rPr>
              <a:t>opatrunki </a:t>
            </a:r>
            <a:r>
              <a:rPr lang="pl-PL" dirty="0" err="1" smtClean="0">
                <a:solidFill>
                  <a:schemeClr val="accent3"/>
                </a:solidFill>
              </a:rPr>
              <a:t>hydrokoloidowe</a:t>
            </a:r>
            <a:r>
              <a:rPr lang="pl-PL" dirty="0" smtClean="0">
                <a:solidFill>
                  <a:schemeClr val="accent3"/>
                </a:solidFill>
              </a:rPr>
              <a:t> </a:t>
            </a:r>
            <a:r>
              <a:rPr lang="pl-PL" dirty="0" smtClean="0"/>
              <a:t>- mają postać płytek, i mogą być stosowane na płytkie rany z towarzyszącym wysiękiem. Po wchłonięciu płynu pod ich powierzchnią tworzy się żel, dający optymalne warunki do procesów gojenia.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Wśród nowoczesnych opatrunków wyróżniamy: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>
                <a:solidFill>
                  <a:schemeClr val="accent3"/>
                </a:solidFill>
              </a:rPr>
              <a:t>opatrunki </a:t>
            </a:r>
            <a:r>
              <a:rPr lang="pl-PL" dirty="0" err="1" smtClean="0">
                <a:solidFill>
                  <a:schemeClr val="accent3"/>
                </a:solidFill>
              </a:rPr>
              <a:t>alginianowe</a:t>
            </a:r>
            <a:r>
              <a:rPr lang="pl-PL" dirty="0" smtClean="0">
                <a:solidFill>
                  <a:schemeClr val="accent3"/>
                </a:solidFill>
              </a:rPr>
              <a:t> </a:t>
            </a:r>
            <a:r>
              <a:rPr lang="pl-PL" dirty="0" smtClean="0"/>
              <a:t>- zawierają </a:t>
            </a:r>
            <a:r>
              <a:rPr lang="pl-PL" dirty="0" err="1" smtClean="0"/>
              <a:t>alginian</a:t>
            </a:r>
            <a:r>
              <a:rPr lang="pl-PL" dirty="0" smtClean="0"/>
              <a:t> wapnia, ułatwiający hemostazę (hamowanie krwawienia). Mogą być stosowane na rany z wysiękiem - pod wpływem wilgoci jego włókna zmieniają się w żel, pokrywający ranę. </a:t>
            </a:r>
            <a:endParaRPr lang="pl-PL" dirty="0" smtClean="0"/>
          </a:p>
          <a:p>
            <a:r>
              <a:rPr lang="pl-PL" dirty="0" smtClean="0">
                <a:solidFill>
                  <a:schemeClr val="accent3"/>
                </a:solidFill>
              </a:rPr>
              <a:t>opatrunki </a:t>
            </a:r>
            <a:r>
              <a:rPr lang="pl-PL" dirty="0" err="1" smtClean="0">
                <a:solidFill>
                  <a:schemeClr val="accent3"/>
                </a:solidFill>
              </a:rPr>
              <a:t>absorbcyjne</a:t>
            </a:r>
            <a:r>
              <a:rPr lang="pl-PL" dirty="0" smtClean="0">
                <a:solidFill>
                  <a:schemeClr val="accent3"/>
                </a:solidFill>
              </a:rPr>
              <a:t> </a:t>
            </a:r>
            <a:r>
              <a:rPr lang="pl-PL" dirty="0" smtClean="0"/>
              <a:t>- mają postać płytki piankowej. Stosowane są na rany w fazie tworzenia się ziarniny. Dobrze pochłaniają płyn wysiękowy. </a:t>
            </a:r>
            <a:endParaRPr lang="pl-PL" dirty="0" smtClean="0"/>
          </a:p>
          <a:p>
            <a:r>
              <a:rPr lang="pl-PL" dirty="0" smtClean="0">
                <a:solidFill>
                  <a:schemeClr val="accent3"/>
                </a:solidFill>
              </a:rPr>
              <a:t>opatrunki </a:t>
            </a:r>
            <a:r>
              <a:rPr lang="pl-PL" dirty="0" smtClean="0">
                <a:solidFill>
                  <a:schemeClr val="accent3"/>
                </a:solidFill>
              </a:rPr>
              <a:t>ze srebrem </a:t>
            </a:r>
            <a:r>
              <a:rPr lang="pl-PL" dirty="0" smtClean="0"/>
              <a:t>- jony srebra mają właściwości hamujące rozwój bakterii, dlatego są przydatne w odleżynach zainfekowanych. Mają też zdolność do pochłaniania wysięku z rany.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Jeżeli rana się nie goi, może to być objaw zakażenia. Na zakażenie </a:t>
            </a:r>
            <a:r>
              <a:rPr lang="pl-PL" dirty="0" smtClean="0"/>
              <a:t>w </a:t>
            </a:r>
            <a:r>
              <a:rPr lang="pl-PL" dirty="0" smtClean="0"/>
              <a:t>ranie wskazują następujące objawy</a:t>
            </a:r>
            <a:r>
              <a:rPr lang="pl-PL" dirty="0" smtClean="0"/>
              <a:t>:</a:t>
            </a:r>
          </a:p>
          <a:p>
            <a:pPr>
              <a:buNone/>
            </a:pPr>
            <a:endParaRPr lang="pl-PL" dirty="0" smtClean="0"/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Nieprzyjemny </a:t>
            </a:r>
            <a:r>
              <a:rPr lang="pl-PL" dirty="0" smtClean="0"/>
              <a:t>zapach.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Zwiększony </a:t>
            </a:r>
            <a:r>
              <a:rPr lang="pl-PL" dirty="0" smtClean="0"/>
              <a:t>wysięk.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Nieobecna </a:t>
            </a:r>
            <a:r>
              <a:rPr lang="pl-PL" dirty="0" smtClean="0"/>
              <a:t>lub nieprawidłowa ziarnina.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Nasilony </a:t>
            </a:r>
            <a:r>
              <a:rPr lang="pl-PL" dirty="0" smtClean="0"/>
              <a:t>ból.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Odleżyna</a:t>
            </a:r>
            <a:r>
              <a:rPr lang="pl-PL" dirty="0" smtClean="0"/>
              <a:t> to rana powstająca w skutek długotrwałego oddziaływania ucisku, tarcia lub sił ścinających, które prowadzą do zamknięcia zaopatrujących tkanki naczyń krwionośnych</a:t>
            </a:r>
            <a:r>
              <a:rPr lang="pl-PL" dirty="0" smtClean="0"/>
              <a:t>.</a:t>
            </a:r>
          </a:p>
          <a:p>
            <a:r>
              <a:rPr lang="pl-PL" dirty="0" smtClean="0"/>
              <a:t> </a:t>
            </a:r>
            <a:r>
              <a:rPr lang="pl-PL" dirty="0" smtClean="0"/>
              <a:t>Stan ten może obejmować wszystkie warstwy naskórka. Przechodząc w głębokie owrzodzenie, dosięgając leżących głębiej mięśni a nawet - kości.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Miejsca najbardziej narażone na powstawanie odleżyn</a:t>
            </a:r>
            <a:endParaRPr lang="pl-PL" dirty="0"/>
          </a:p>
        </p:txBody>
      </p:sp>
      <p:pic>
        <p:nvPicPr>
          <p:cNvPr id="4" name="Symbol zastępczy zawartości 3" descr="z19701092QMiejsca-najbardziej-narazone-na-powstawanie-odlez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928802"/>
            <a:ext cx="6572296" cy="34813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Wśród ogólnych przyczyn występowania odleżyn, które dodatkowo mogą utrudniać ich gojenie, wyróżnia się czynniki </a:t>
            </a:r>
            <a:r>
              <a:rPr lang="pl-PL" dirty="0" smtClean="0"/>
              <a:t>wewnętrzne: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ciężki stan ogólny chorego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anemia (niedokrwistość)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niedobory witamin i mikroelementów (cynku, żelaza)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niedobory białkowe, lub inne zaburzenia w gospodarce białkowej objawiające się głównie hipoalbuminemią (zmniejszonym stężeniem albumin we krwi)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otyłość (BMI&gt;30 kg/m</a:t>
            </a:r>
            <a:r>
              <a:rPr lang="pl-PL" baseline="30000" dirty="0" smtClean="0"/>
              <a:t>2</a:t>
            </a:r>
            <a:r>
              <a:rPr lang="pl-PL" dirty="0" smtClean="0"/>
              <a:t>) lub niedowaga (BMI2) - oba mogą współistnieć z niedożywieniem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zaburzenia wchłaniania składników pokarmowych (choroby jelit, stan po resekcji jelita, żołądka, niewydolność trzustki)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zaburzenia wodno-elektrolitowe (zarówno odwodnienie jak i </a:t>
            </a:r>
            <a:r>
              <a:rPr lang="pl-PL" dirty="0" err="1" smtClean="0"/>
              <a:t>przewodnienie</a:t>
            </a:r>
            <a:r>
              <a:rPr lang="pl-PL" dirty="0" smtClean="0"/>
              <a:t>, zaburzenia w stężeniu potasu i sodu we krwi)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słabe odczuwanie bólu przez </a:t>
            </a:r>
            <a:r>
              <a:rPr lang="pl-PL" dirty="0" smtClean="0"/>
              <a:t>chorego.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Czynniki zewnętrzne są związane z nieprawidłową pielęgnacją, unieruchomieniem, oraz schorzeniami które do niego prowadzą. Są to: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schorzenia neurologiczne: porażenie mięśni i niedowłady, będące skutkiem udaru, urazu rdzenia kręgowego oraz niektórych chorób (np. stwardnienie boczne zanikowe)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choroby przebiegające z otępieniem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źle dobrane, zbyt ciasne ubranie, zaopatrzenie ortopedyczne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stosowanie unieruchomień w formie desek, gipsu, pasów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zaniedbywanie zmiany pozycji chorego, lub nieprawidłowe wykonywanie tej czynności, prowadzące do powstawania sił tarcia uszkadzającej naskórek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niestosowanie materacy i innych sprzętów medycznych przeciwdziałających odleżynom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przegrzewanie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nietrzymanie moczu i stolca, powodujące zawilgocenie skóry.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/>
              <a:t>Istnieją liczne klasyfikacje ciężkości odleżyn. Najczęściej stosowana jest w tym celu pięciostopniowa skala </a:t>
            </a:r>
            <a:r>
              <a:rPr lang="pl-PL" sz="2400" dirty="0" err="1" smtClean="0"/>
              <a:t>Torrence’a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2910" y="1714488"/>
            <a:ext cx="8183880" cy="4643470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I - zaczerwienienie skóry, które blednie pod wpływem ucisku. Krążenie w drobnych naczyniach krwionośnych jest niezaburzone.</a:t>
            </a:r>
          </a:p>
          <a:p>
            <a:r>
              <a:rPr lang="pl-PL" dirty="0" smtClean="0"/>
              <a:t>II - zaczerwienienie skóry nie blednie pod wpływem ucisku. Oznacza to dokonane uszkodzenie </a:t>
            </a:r>
            <a:r>
              <a:rPr lang="pl-PL" dirty="0" err="1" smtClean="0"/>
              <a:t>mikrokrążenia</a:t>
            </a:r>
            <a:r>
              <a:rPr lang="pl-PL" dirty="0" smtClean="0"/>
              <a:t>. Mogą mu towarzyszyć pęcherze, ból oraz uszkodzenia powierzchownej warstwy naskórka.</a:t>
            </a:r>
          </a:p>
          <a:p>
            <a:r>
              <a:rPr lang="pl-PL" dirty="0" smtClean="0"/>
              <a:t>III </a:t>
            </a:r>
            <a:r>
              <a:rPr lang="pl-PL" dirty="0" smtClean="0"/>
              <a:t>- owrzodzenie skóry, które nie przekracza tkanki podskórnej. Rana otoczona jest </a:t>
            </a:r>
            <a:r>
              <a:rPr lang="pl-PL" dirty="0" err="1" smtClean="0"/>
              <a:t>rumieniem</a:t>
            </a:r>
            <a:r>
              <a:rPr lang="pl-PL" dirty="0" smtClean="0"/>
              <a:t> i obrzękiem, a jej dno wypełnia ziarnina (o czerwonym zabarwieniu), lub żółte masy (rozpadające się tkanki).</a:t>
            </a:r>
          </a:p>
          <a:p>
            <a:r>
              <a:rPr lang="pl-PL" dirty="0" smtClean="0"/>
              <a:t>IV - owrzodzenie sięga tkanki podskórnej. W dnie rany może pojawiać się martwica (barwy czarnej), a brzeg rany pozostaje dobrze odgraniczony.</a:t>
            </a:r>
          </a:p>
          <a:p>
            <a:r>
              <a:rPr lang="pl-PL" dirty="0" smtClean="0"/>
              <a:t>V - zaawansowana martwica sięgająca mięśni, powięzi, mogąca docierać nawet do kości. Powstają jamy, które mogą się ze sobą komunikować. Dno wypełniają rozpadające się tkanki oraz martwica.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z19702077IEStopnie-odlezy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285860"/>
            <a:ext cx="7569830" cy="33575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70482"/>
          </a:xfrm>
        </p:spPr>
        <p:txBody>
          <a:bodyPr>
            <a:normAutofit fontScale="77500" lnSpcReduction="20000"/>
          </a:bodyPr>
          <a:lstStyle/>
          <a:p>
            <a:r>
              <a:rPr lang="pl-PL" sz="3400" b="1" dirty="0" smtClean="0">
                <a:solidFill>
                  <a:schemeClr val="accent3"/>
                </a:solidFill>
              </a:rPr>
              <a:t>Zasady pielęgnacji skóry u osób obłożnie chorych: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codzienna toaleta. Jeżeli występuje nietrzymanie moczu i stolca, powinna być wykonywana częściej.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stosowane środki powinny mieć neutralne </a:t>
            </a:r>
            <a:r>
              <a:rPr lang="pl-PL" dirty="0" err="1" smtClean="0"/>
              <a:t>pH</a:t>
            </a:r>
            <a:r>
              <a:rPr lang="pl-PL" dirty="0" smtClean="0"/>
              <a:t> (5,5), nie zawierać detergentów mogących powodować podrażnienia i wysuszanie skóry. Powinny zapewniać optymalne nawilżenie i odżywienie. Na rynku istnieją specjalne </a:t>
            </a:r>
            <a:r>
              <a:rPr lang="pl-PL" dirty="0" err="1" smtClean="0"/>
              <a:t>dermokosmetyki</a:t>
            </a:r>
            <a:r>
              <a:rPr lang="pl-PL" dirty="0" smtClean="0"/>
              <a:t> do pielęgnacji skóry osób obłożnie chorych. Wiele wzbogacanych jest w witaminy i wyciągi roślinne, łagodzące podrażnienia.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codzienne natłuszczanie skóry, do czego nadaje się oliwka dla dzieci, lub balsamy </a:t>
            </a:r>
            <a:r>
              <a:rPr lang="pl-PL" dirty="0" err="1" smtClean="0"/>
              <a:t>hypoalergiczne</a:t>
            </a:r>
            <a:r>
              <a:rPr lang="pl-PL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stosowanie preparatów przeciwodleżynowych na najbardziej zagrożone ich wystąpieniem miejsca (okolica miednicy, kostki, piety, kolana). Dodatkowo utrzymują się one na powierzchni skóry, tworząc warstwę ochronną.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obcinanie paznokci, co zapobiega powstawaniu samouszkodzeń.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928694"/>
          </a:xfrm>
        </p:spPr>
        <p:txBody>
          <a:bodyPr/>
          <a:lstStyle/>
          <a:p>
            <a:pPr algn="ctr"/>
            <a:r>
              <a:rPr lang="pl-PL" dirty="0" smtClean="0"/>
              <a:t>Zapobieganie odleżynom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1643050"/>
            <a:ext cx="8183880" cy="4857784"/>
          </a:xfrm>
        </p:spPr>
        <p:txBody>
          <a:bodyPr>
            <a:normAutofit fontScale="25000" lnSpcReduction="20000"/>
          </a:bodyPr>
          <a:lstStyle/>
          <a:p>
            <a:r>
              <a:rPr lang="pl-PL" sz="6200" dirty="0" smtClean="0"/>
              <a:t>Zmieniaj pozycję pacjenta nie rzadziej niż co 2 godziny, aby </a:t>
            </a:r>
            <a:r>
              <a:rPr lang="pl-PL" sz="6200" dirty="0" smtClean="0"/>
              <a:t>zlikwidować </a:t>
            </a:r>
            <a:r>
              <a:rPr lang="pl-PL" sz="6200" dirty="0" smtClean="0"/>
              <a:t>ucisk, np. stosując harmonogram </a:t>
            </a:r>
            <a:r>
              <a:rPr lang="pl-PL" sz="6200" dirty="0" smtClean="0"/>
              <a:t>obracania.</a:t>
            </a:r>
          </a:p>
          <a:p>
            <a:r>
              <a:rPr lang="pl-PL" sz="6200" dirty="0" smtClean="0"/>
              <a:t>Stosuj </a:t>
            </a:r>
            <a:r>
              <a:rPr lang="pl-PL" sz="6200" dirty="0" smtClean="0"/>
              <a:t>przedmioty mogące pomóc zmniejszyć ucisk: poduszki </a:t>
            </a:r>
            <a:r>
              <a:rPr lang="pl-PL" sz="6200" dirty="0" smtClean="0"/>
              <a:t>zmniejszające </a:t>
            </a:r>
            <a:r>
              <a:rPr lang="pl-PL" sz="6200" dirty="0" smtClean="0"/>
              <a:t>ucisk, piankowe wyściółki, materace </a:t>
            </a:r>
            <a:r>
              <a:rPr lang="pl-PL" sz="6200" dirty="0" smtClean="0"/>
              <a:t>zmniejszające ucisk itp.</a:t>
            </a:r>
          </a:p>
          <a:p>
            <a:r>
              <a:rPr lang="pl-PL" sz="6200" dirty="0" smtClean="0"/>
              <a:t>Posiłki </a:t>
            </a:r>
            <a:r>
              <a:rPr lang="pl-PL" sz="6200" dirty="0" smtClean="0"/>
              <a:t>muszą zawierać wymaganą ilość kalorii i </a:t>
            </a:r>
            <a:r>
              <a:rPr lang="pl-PL" sz="6200" dirty="0" smtClean="0"/>
              <a:t>białka.</a:t>
            </a:r>
          </a:p>
          <a:p>
            <a:r>
              <a:rPr lang="pl-PL" sz="6200" dirty="0" smtClean="0"/>
              <a:t>Zapewnij </a:t>
            </a:r>
            <a:r>
              <a:rPr lang="pl-PL" sz="6200" dirty="0" smtClean="0"/>
              <a:t>odpowiednie dawki witamin i </a:t>
            </a:r>
            <a:r>
              <a:rPr lang="pl-PL" sz="6200" dirty="0" smtClean="0"/>
              <a:t>minerałów.</a:t>
            </a:r>
          </a:p>
          <a:p>
            <a:r>
              <a:rPr lang="pl-PL" sz="6200" dirty="0" smtClean="0"/>
              <a:t>Zapewnij </a:t>
            </a:r>
            <a:r>
              <a:rPr lang="pl-PL" sz="6200" dirty="0" smtClean="0"/>
              <a:t>odpowiednie dzienne spożycie płynów w celu </a:t>
            </a:r>
            <a:r>
              <a:rPr lang="pl-PL" sz="6200" dirty="0" smtClean="0"/>
              <a:t>nawodnienia </a:t>
            </a:r>
            <a:r>
              <a:rPr lang="pl-PL" sz="6200" dirty="0" smtClean="0"/>
              <a:t>i zachęcaj do jego </a:t>
            </a:r>
            <a:r>
              <a:rPr lang="pl-PL" sz="6200" dirty="0" smtClean="0"/>
              <a:t>przestrzegania.</a:t>
            </a:r>
          </a:p>
          <a:p>
            <a:r>
              <a:rPr lang="pl-PL" sz="6200" dirty="0" smtClean="0"/>
              <a:t>Zastosuj codzienne </a:t>
            </a:r>
            <a:r>
              <a:rPr lang="pl-PL" sz="6200" dirty="0" smtClean="0"/>
              <a:t>ćwiczenia.</a:t>
            </a:r>
          </a:p>
          <a:p>
            <a:r>
              <a:rPr lang="pl-PL" sz="6200" dirty="0" smtClean="0"/>
              <a:t>Utrzymuj </a:t>
            </a:r>
            <a:r>
              <a:rPr lang="pl-PL" sz="6200" dirty="0" smtClean="0"/>
              <a:t>skórę czystą i suchą.</a:t>
            </a:r>
          </a:p>
          <a:p>
            <a:r>
              <a:rPr lang="pl-PL" sz="6200" dirty="0" smtClean="0"/>
              <a:t>Po </a:t>
            </a:r>
            <a:r>
              <a:rPr lang="pl-PL" sz="6200" dirty="0" smtClean="0"/>
              <a:t>oddaniu moczu lub wypróżnieniu oczyść te miejsca i dobrze </a:t>
            </a:r>
            <a:r>
              <a:rPr lang="pl-PL" sz="6200" dirty="0" smtClean="0"/>
              <a:t>je </a:t>
            </a:r>
            <a:r>
              <a:rPr lang="pl-PL" sz="6200" dirty="0" smtClean="0"/>
              <a:t>osusz. </a:t>
            </a:r>
            <a:endParaRPr lang="pl-PL" sz="6200" dirty="0" smtClean="0"/>
          </a:p>
          <a:p>
            <a:r>
              <a:rPr lang="pl-PL" sz="6200" dirty="0" smtClean="0"/>
              <a:t>Stosuj </a:t>
            </a:r>
            <a:r>
              <a:rPr lang="pl-PL" sz="6200" dirty="0" smtClean="0"/>
              <a:t>kremy do ochrony skóry.</a:t>
            </a:r>
          </a:p>
          <a:p>
            <a:r>
              <a:rPr lang="pl-PL" sz="6200" dirty="0" smtClean="0"/>
              <a:t>NIE </a:t>
            </a:r>
            <a:r>
              <a:rPr lang="pl-PL" sz="6200" dirty="0" smtClean="0"/>
              <a:t>masuj obszarów owrzodzeń, ponieważ masowanie może </a:t>
            </a:r>
            <a:r>
              <a:rPr lang="pl-PL" sz="6200" dirty="0" smtClean="0"/>
              <a:t>uszkodzić </a:t>
            </a:r>
            <a:r>
              <a:rPr lang="pl-PL" sz="6200" dirty="0" smtClean="0"/>
              <a:t>tkankę podskórną.</a:t>
            </a:r>
          </a:p>
          <a:p>
            <a:r>
              <a:rPr lang="pl-PL" sz="6200" dirty="0" smtClean="0"/>
              <a:t>Poduszki </a:t>
            </a:r>
            <a:r>
              <a:rPr lang="pl-PL" sz="6200" dirty="0" smtClean="0"/>
              <a:t>w kształcie pierścienia NIE są zalecane. Zaburzają </a:t>
            </a:r>
            <a:r>
              <a:rPr lang="pl-PL" sz="6200" dirty="0" smtClean="0"/>
              <a:t>one </a:t>
            </a:r>
            <a:r>
              <a:rPr lang="pl-PL" sz="6200" dirty="0" smtClean="0"/>
              <a:t>przepływ krwi do tego miejsca i powodują </a:t>
            </a:r>
            <a:r>
              <a:rPr lang="pl-PL" sz="6200" dirty="0" smtClean="0"/>
              <a:t>powikłania.</a:t>
            </a:r>
            <a:endParaRPr lang="pl-PL" sz="62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83</TotalTime>
  <Words>1062</Words>
  <Application>Microsoft Office PowerPoint</Application>
  <PresentationFormat>Pokaz na ekranie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Aspekt</vt:lpstr>
      <vt:lpstr>ODLEŻYNY Jak leczyć odleżyny?  Jak powstają? </vt:lpstr>
      <vt:lpstr>Slajd 2</vt:lpstr>
      <vt:lpstr>Miejsca najbardziej narażone na powstawanie odleżyn</vt:lpstr>
      <vt:lpstr>Slajd 4</vt:lpstr>
      <vt:lpstr>Slajd 5</vt:lpstr>
      <vt:lpstr>Istnieją liczne klasyfikacje ciężkości odleżyn. Najczęściej stosowana jest w tym celu pięciostopniowa skala Torrence’a</vt:lpstr>
      <vt:lpstr>Slajd 7</vt:lpstr>
      <vt:lpstr>Slajd 8</vt:lpstr>
      <vt:lpstr>Zapobieganie odleżynom</vt:lpstr>
      <vt:lpstr>Slajd 10</vt:lpstr>
      <vt:lpstr>Leczenie odleżyn</vt:lpstr>
      <vt:lpstr>Leczenie odleżyn</vt:lpstr>
      <vt:lpstr>Wśród nowoczesnych opatrunków wyróżniamy:</vt:lpstr>
      <vt:lpstr>Wśród nowoczesnych opatrunków wyróżniamy: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ODLEŻYNY Jak leczyć odleżyny?  Jak powstają?</dc:title>
  <dc:creator>Dziewczyny</dc:creator>
  <cp:lastModifiedBy>Dziewczyny</cp:lastModifiedBy>
  <cp:revision>9</cp:revision>
  <dcterms:created xsi:type="dcterms:W3CDTF">2018-01-28T20:47:23Z</dcterms:created>
  <dcterms:modified xsi:type="dcterms:W3CDTF">2018-01-28T22:10:46Z</dcterms:modified>
</cp:coreProperties>
</file>